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398" y="-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/>
              <a:t>STRATEGIJE ZA OCJENJIVANJE KRITIČKOG MIŠLJENJA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Latn-BA" dirty="0" smtClean="0"/>
              <a:t>OKTOBAR 2023</a:t>
            </a:r>
          </a:p>
          <a:p>
            <a:r>
              <a:rPr lang="bs-Latn-BA" dirty="0" smtClean="0"/>
              <a:t>MODUL 1.2.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896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dirty="0" smtClean="0"/>
              <a:t>PUT  DO CILJA METODAMA </a:t>
            </a:r>
            <a:br>
              <a:rPr lang="bs-Latn-BA" dirty="0" smtClean="0"/>
            </a:br>
            <a:r>
              <a:rPr lang="bs-Latn-BA" dirty="0" smtClean="0"/>
              <a:t>KRITIČKOG MIŠLJENJA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1400" dirty="0" smtClean="0"/>
              <a:t>RAZVOJ KRITIČKOG MIŠLJENJA-KOMPLEKSNE VJEŠTINE KOJE SE ODNOSE NA PROMIŠLJANJE VIŠEG REDA-PRIPREMA DA SE PRILAGODE ŽIVOTNIM SITUACIJAM,PROBLEMU,TEHNOLOGIJAMA...</a:t>
            </a:r>
          </a:p>
          <a:p>
            <a:r>
              <a:rPr lang="bs-Latn-BA" sz="1400" b="1" dirty="0" smtClean="0"/>
              <a:t>„ŠEST ŠEŠIRA ZA RAZMIŠLJANJE</a:t>
            </a:r>
            <a:r>
              <a:rPr lang="bs-Latn-BA" sz="1400" dirty="0" smtClean="0"/>
              <a:t>“</a:t>
            </a:r>
            <a:r>
              <a:rPr lang="bs-Latn-BA" sz="1400" dirty="0"/>
              <a:t>...(BUKVALNO A </a:t>
            </a:r>
            <a:r>
              <a:rPr lang="bs-Latn-BA" sz="1400" dirty="0" smtClean="0"/>
              <a:t>METAFORIČKI-DE BON)</a:t>
            </a:r>
          </a:p>
          <a:p>
            <a:r>
              <a:rPr lang="bs-Latn-BA" sz="1400" b="1" dirty="0" smtClean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bs-Latn-BA" sz="1400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bs-Latn-BA" sz="1400" dirty="0" smtClean="0"/>
              <a:t>ODLUČIVANJE </a:t>
            </a:r>
            <a:r>
              <a:rPr lang="bs-Latn-BA" sz="1400" b="1" dirty="0" smtClean="0">
                <a:solidFill>
                  <a:schemeClr val="bg1"/>
                </a:solidFill>
              </a:rPr>
              <a:t>B</a:t>
            </a:r>
            <a:r>
              <a:rPr lang="bs-Latn-BA" sz="1400" dirty="0" smtClean="0"/>
              <a:t>-ČINJENICE </a:t>
            </a:r>
            <a:r>
              <a:rPr lang="bs-Latn-BA" sz="1400" b="1" dirty="0" smtClean="0">
                <a:solidFill>
                  <a:srgbClr val="FF0000"/>
                </a:solidFill>
              </a:rPr>
              <a:t>C</a:t>
            </a:r>
            <a:r>
              <a:rPr lang="bs-Latn-BA" sz="1400" b="1" dirty="0" smtClean="0"/>
              <a:t>-</a:t>
            </a:r>
            <a:r>
              <a:rPr lang="bs-Latn-BA" sz="1400" dirty="0" smtClean="0"/>
              <a:t>OSJEĆANJA </a:t>
            </a:r>
            <a:r>
              <a:rPr lang="bs-Latn-BA" sz="1400" b="1" dirty="0" smtClean="0"/>
              <a:t>C</a:t>
            </a:r>
            <a:r>
              <a:rPr lang="bs-Latn-BA" sz="1400" dirty="0" smtClean="0"/>
              <a:t>-NEGATIVNOST </a:t>
            </a:r>
            <a:r>
              <a:rPr lang="bs-Latn-BA" sz="1400" b="1" dirty="0" smtClean="0">
                <a:solidFill>
                  <a:srgbClr val="FFC000"/>
                </a:solidFill>
              </a:rPr>
              <a:t>Ž-</a:t>
            </a:r>
            <a:r>
              <a:rPr lang="bs-Latn-BA" sz="1400" dirty="0" smtClean="0"/>
              <a:t>POZITIVA</a:t>
            </a:r>
          </a:p>
          <a:p>
            <a:r>
              <a:rPr lang="bs-Latn-BA" sz="1400" b="1" dirty="0" smtClean="0">
                <a:solidFill>
                  <a:srgbClr val="92D050"/>
                </a:solidFill>
              </a:rPr>
              <a:t>Z</a:t>
            </a:r>
            <a:r>
              <a:rPr lang="bs-Latn-BA" sz="1400" b="1" dirty="0" smtClean="0"/>
              <a:t>-</a:t>
            </a:r>
            <a:r>
              <a:rPr lang="bs-Latn-BA" sz="1400" dirty="0" smtClean="0"/>
              <a:t>KREATIVNOST</a:t>
            </a:r>
          </a:p>
          <a:p>
            <a:r>
              <a:rPr lang="bs-Latn-BA" sz="1400" b="1" dirty="0" smtClean="0"/>
              <a:t>DEBATA-NAUČNA EMISIJA </a:t>
            </a:r>
            <a:r>
              <a:rPr lang="bs-Latn-BA" sz="1400" dirty="0" smtClean="0"/>
              <a:t>(ARGUMENTI-VRSTE ARGUMENATA I OBJAŠNJENJA)</a:t>
            </a:r>
          </a:p>
          <a:p>
            <a:r>
              <a:rPr lang="bs-Latn-BA" sz="1400" dirty="0" smtClean="0"/>
              <a:t>BRAINSTORMING-SLOBODNE ASOCIJACIJE –MNOŠTVO LOGIČNIH,KREATIVNIH IDEJA DO RJEŠENJA</a:t>
            </a:r>
          </a:p>
          <a:p>
            <a:r>
              <a:rPr lang="bs-Latn-BA" sz="1400" dirty="0" smtClean="0"/>
              <a:t>„MOZGALICA.“MAPA UMA“ŠTA BI BILO KAD BI BILO“IZAZOV“ZA I PROTIV“</a:t>
            </a:r>
          </a:p>
          <a:p>
            <a:r>
              <a:rPr lang="bs-Latn-BA" sz="1400" dirty="0" smtClean="0"/>
              <a:t>ELEMENTI OCJENJIVANJA :DUBINA-PRECIZNOST-KONZISTENTNOST-KOHERENTNOST-LOGIČNOST-OBJEKTIVNOST</a:t>
            </a:r>
          </a:p>
          <a:p>
            <a:endParaRPr lang="bs-Latn-BA" dirty="0" smtClean="0"/>
          </a:p>
          <a:p>
            <a:endParaRPr lang="bs-Latn-BA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8637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Naše  neprilike i prilike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s-Latn-BA" dirty="0" smtClean="0"/>
              <a:t>Broj ocjena u toku polugodišta-....analiza </a:t>
            </a:r>
          </a:p>
          <a:p>
            <a:r>
              <a:rPr lang="bs-Latn-BA" dirty="0" smtClean="0"/>
              <a:t>ŠTA OCJENJUJEMO-JE LI TO KOMPATIBILNO SA 21.VIJEKOM????</a:t>
            </a:r>
            <a:endParaRPr lang="bs-Latn-BA" dirty="0"/>
          </a:p>
          <a:p>
            <a:r>
              <a:rPr lang="bs-Latn-BA" dirty="0" smtClean="0"/>
              <a:t>TRAŽENE KOMPETENCIJEZA ZA NASTAVAK ŠKOLOVANJA,ŽIVOT I POSAO:</a:t>
            </a:r>
          </a:p>
          <a:p>
            <a:r>
              <a:rPr lang="bs-Latn-BA" dirty="0" smtClean="0"/>
              <a:t>ANALITIČKO RAZMIŠLJANJE,ORIGINALNOST,KRITIČKO RAZMIŠLJANJE,INOVATIVNOST,EKONOMSKI I TEHNOLOŠKI  USPJEŠNA INDIVIDUA,SAMOINICIJATIVA,RIZIKO I EMOCIONALNA  INTELIGENCIJA,NEMA PROBLEMA IMA RJEŠENJA,DRUŠTVENI UTJECAJ,EMPATIČNOST,HUMANOST,SOCIJALNE ,KOMUNIKATIVNE  VJEŠTINE  I  TIMSKE RAD.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50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rektorica\Documents\šk. 2023 2024\dnevnik slajdovi\Clipboard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0"/>
            <a:ext cx="4756778" cy="6858000"/>
          </a:xfrm>
          <a:prstGeom prst="rect">
            <a:avLst/>
          </a:prstGeom>
          <a:noFill/>
        </p:spPr>
      </p:pic>
      <p:pic>
        <p:nvPicPr>
          <p:cNvPr id="1027" name="Picture 3" descr="C:\Users\Direktorica\Documents\šk. 2023 2024\dnevnik slajdovi\Clipboard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0"/>
            <a:ext cx="4876800" cy="709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 smtClean="0"/>
              <a:t>Kako i šta  mi ocjenjujemo u osnovnim školama kod učenika/ca,nastavnika/ca roditelja.........?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bs-Latn-BA" dirty="0" smtClean="0">
                <a:latin typeface="Arial Black" panose="020B0A04020102020204" pitchFamily="34" charset="0"/>
              </a:rPr>
              <a:t>Provjera znanja,numeričko bez dodatnih“ objašnjenja“,deskripcija univerzalna za sve,prisutan subjektivizam,hallo efekat,periodično,upisujemo časovi „utvrđivanja““sistematizacija“</a:t>
            </a:r>
          </a:p>
          <a:p>
            <a:pPr marL="0" indent="0">
              <a:buNone/>
            </a:pPr>
            <a:r>
              <a:rPr lang="bs-Latn-BA" b="1" dirty="0" smtClean="0">
                <a:solidFill>
                  <a:srgbClr val="FF0000"/>
                </a:solidFill>
              </a:rPr>
              <a:t>A TREBALI BISMO: </a:t>
            </a:r>
            <a:r>
              <a:rPr lang="bs-Latn-BA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PODSTICATI RAZMIŠLJANJE,UPOREĐIVANJE,ZAKLJUČIVANJE I POZITIVNE OSOBINE LIČNOSTI.</a:t>
            </a:r>
          </a:p>
          <a:p>
            <a:pPr marL="0" indent="0">
              <a:buNone/>
            </a:pPr>
            <a:r>
              <a:rPr lang="bs-Latn-BA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OD MENE DOBIVA POVRATNU INFORMACIJU KOJA GA INICIRA ZA DALJNJI NAPREDAK.KRITERIJ   </a:t>
            </a:r>
            <a:r>
              <a:rPr lang="bs-Latn-BA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 S T I   </a:t>
            </a:r>
            <a:r>
              <a:rPr lang="bs-Latn-BA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ZA SVE UČENIKE/CE  I NASTAVNIKE/CE.</a:t>
            </a:r>
          </a:p>
          <a:p>
            <a:pPr marL="0" indent="0">
              <a:buNone/>
            </a:pPr>
            <a:r>
              <a:rPr lang="bs-Latn-BA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KONTINUIRANO PRAĆENJE,PROCJENJIVANJE,PRIKUPLJANJE INFORMACIJA O NIVOU I KVALITETU OSTVARENJA LIČNOSTI(SVIH VRSTA INTELIGENCIJE)</a:t>
            </a:r>
          </a:p>
          <a:p>
            <a:pPr marL="0" indent="0">
              <a:buNone/>
            </a:pPr>
            <a:r>
              <a:rPr lang="bs-Latn-BA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C </a:t>
            </a:r>
            <a:r>
              <a:rPr lang="bs-Latn-BA" b="1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I JE L </a:t>
            </a:r>
            <a:r>
              <a:rPr lang="bs-Latn-BA" b="1" dirty="0" smtClean="0">
                <a:solidFill>
                  <a:srgbClr val="FF0000"/>
                </a:solidFill>
              </a:rPr>
              <a:t>O</a:t>
            </a:r>
          </a:p>
          <a:p>
            <a:pPr marL="0" indent="0">
              <a:buNone/>
            </a:pPr>
            <a:r>
              <a:rPr lang="bs-Latn-BA" b="1" dirty="0" smtClean="0">
                <a:solidFill>
                  <a:srgbClr val="FF0000"/>
                </a:solidFill>
              </a:rPr>
              <a:t> </a:t>
            </a:r>
            <a:r>
              <a:rPr lang="bs-Latn-BA" b="1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V R I J E ME(NA ČASU,ODMORU,NA ULICI)---UPOZNATI UČENIKE/CE NASTAVNIKE/CE SA NAVEDEN</a:t>
            </a:r>
            <a:r>
              <a:rPr lang="bs-Latn-BA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IM</a:t>
            </a:r>
            <a:r>
              <a:rPr lang="bs-Latn-BA" dirty="0" smtClean="0"/>
              <a:t>.....</a:t>
            </a:r>
            <a:endParaRPr lang="bs-Latn-BA" dirty="0"/>
          </a:p>
        </p:txBody>
      </p:sp>
    </p:spTree>
    <p:extLst>
      <p:ext uri="{BB962C8B-B14F-4D97-AF65-F5344CB8AC3E}">
        <p14:creationId xmlns="" xmlns:p14="http://schemas.microsoft.com/office/powerpoint/2010/main" val="328819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STRATEGIJE  ZA OCJENJIVANJE KRITIČKOG MIŠLJENJA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s-Latn-BA" dirty="0" smtClean="0"/>
              <a:t>RUBRIKE ZA OCJENJIVANJE</a:t>
            </a:r>
          </a:p>
          <a:p>
            <a:r>
              <a:rPr lang="bs-Latn-BA" dirty="0" smtClean="0"/>
              <a:t>SAMOPRAĆENJE</a:t>
            </a:r>
          </a:p>
          <a:p>
            <a:r>
              <a:rPr lang="bs-Latn-BA" dirty="0" smtClean="0"/>
              <a:t>GRUPNO SAMOPRAĆENJE</a:t>
            </a:r>
          </a:p>
          <a:p>
            <a:r>
              <a:rPr lang="bs-Latn-BA" dirty="0" smtClean="0"/>
              <a:t>RADNI UZORCI(KWL ILI INSERT  TABELA-ZA NUMERIČKU OCJENU)</a:t>
            </a:r>
          </a:p>
          <a:p>
            <a:r>
              <a:rPr lang="bs-Latn-BA" dirty="0" smtClean="0"/>
              <a:t>KRITERIJI ZA OCJENJIVANJE PORTFOLIO RADA,PREZENTACIJE(INDIVIDUALNI I TIMSKI RAD-LISTE PRIMJER)</a:t>
            </a:r>
          </a:p>
          <a:p>
            <a:r>
              <a:rPr lang="bs-Latn-BA" sz="2400" dirty="0" smtClean="0"/>
              <a:t>ISTRAŽIVAČKI  INOVATIVNI RAD</a:t>
            </a:r>
          </a:p>
          <a:p>
            <a:r>
              <a:rPr lang="bs-Latn-BA" sz="2400" dirty="0" smtClean="0"/>
              <a:t>(IMAMO LI DEFINISANE METODOLOGIJE IZRADE I VREDNOVANJA ISTRAŽIVAČKOG RADA?? 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172478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rektorica\Downloads\Program izrade istraživačkih projektnih radova-page-001.jpg"/>
          <p:cNvPicPr>
            <a:picLocks noChangeAspect="1" noChangeArrowheads="1"/>
          </p:cNvPicPr>
          <p:nvPr/>
        </p:nvPicPr>
        <p:blipFill>
          <a:blip r:embed="rId2"/>
          <a:srcRect l="7529" t="9048" r="7677" b="14108"/>
          <a:stretch>
            <a:fillRect/>
          </a:stretch>
        </p:blipFill>
        <p:spPr bwMode="auto">
          <a:xfrm>
            <a:off x="2803585" y="-17253"/>
            <a:ext cx="5862382" cy="6875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209</TotalTime>
  <Words>270</Words>
  <Application>Microsoft Office PowerPoint</Application>
  <PresentationFormat>Custom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Gallery</vt:lpstr>
      <vt:lpstr>STRATEGIJE ZA OCJENJIVANJE KRITIČKOG MIŠLJENJA</vt:lpstr>
      <vt:lpstr>PUT  DO CILJA METODAMA  KRITIČKOG MIŠLJENJA</vt:lpstr>
      <vt:lpstr>Naše  neprilike i prilike</vt:lpstr>
      <vt:lpstr>Slide 4</vt:lpstr>
      <vt:lpstr>Kako i šta  mi ocjenjujemo u osnovnim školama kod učenika/ca,nastavnika/ca roditelja.........?</vt:lpstr>
      <vt:lpstr>STRATEGIJE  ZA OCJENJIVANJE KRITIČKOG MIŠLJENJA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STRATEGIJE ZA OCJENJIVANJE KRITIČKOG MIŠLJENJA</dc:title>
  <dc:creator>User</dc:creator>
  <cp:lastModifiedBy>Direktorica</cp:lastModifiedBy>
  <cp:revision>26</cp:revision>
  <dcterms:created xsi:type="dcterms:W3CDTF">2023-08-12T22:00:55Z</dcterms:created>
  <dcterms:modified xsi:type="dcterms:W3CDTF">2023-10-09T11:28:13Z</dcterms:modified>
</cp:coreProperties>
</file>