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3" r:id="rId6"/>
    <p:sldId id="267" r:id="rId7"/>
    <p:sldId id="264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E85DA4-2DB5-4EC0-A4C7-992D2CB415C1}" v="1530" dt="2023-10-10T22:29:18.784"/>
    <p1510:client id="{747E1FF7-B530-45EA-9449-C53F3CC904E2}" v="1603" dt="2023-10-09T22:00:07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38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90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44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52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09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17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31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38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84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95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6F828D28-8E09-41CC-8229-3070B5467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hoto &amp; Art Print Time to relax mit duftendem Lavendel">
            <a:extLst>
              <a:ext uri="{FF2B5EF4-FFF2-40B4-BE49-F238E27FC236}">
                <a16:creationId xmlns:a16="http://schemas.microsoft.com/office/drawing/2014/main" xmlns="" id="{FDCE0E9F-5F4A-1211-4C8A-849482400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3" b="10557"/>
          <a:stretch/>
        </p:blipFill>
        <p:spPr>
          <a:xfrm>
            <a:off x="-423313" y="-22"/>
            <a:ext cx="12615310" cy="6858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5B012D8-7F27-4758-9AC6-C889B154B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1688" y="5275406"/>
            <a:ext cx="5449479" cy="1578054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Dipl.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psiholog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Nizama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 Drljević</a:t>
            </a:r>
            <a:endParaRPr lang="en-US" dirty="0" err="1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063B759-00FC-46D1-9898-8E8625268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xmlns="" id="{B6FACB3C-9069-4791-BC5C-0DB7CD19B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71F2038E-D777-4B76-81DD-DD13EE91B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ontent Placeholder 7">
            <a:extLst>
              <a:ext uri="{FF2B5EF4-FFF2-40B4-BE49-F238E27FC236}">
                <a16:creationId xmlns:a16="http://schemas.microsoft.com/office/drawing/2014/main" xmlns="" id="{0E89380E-41CB-4A20-0FBC-80F60DD56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43" y="634276"/>
            <a:ext cx="5260308" cy="57253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-228600">
              <a:buChar char="•"/>
            </a:pPr>
            <a:endParaRPr lang="hr-HR" sz="1600" b="1" dirty="0" smtClean="0">
              <a:solidFill>
                <a:schemeClr val="tx2"/>
              </a:solidFill>
            </a:endParaRPr>
          </a:p>
          <a:p>
            <a:pPr marL="228600" indent="-228600">
              <a:buChar char="•"/>
            </a:pPr>
            <a:r>
              <a:rPr lang="en-US" sz="1600" b="1" dirty="0" err="1" smtClean="0">
                <a:solidFill>
                  <a:schemeClr val="tx2"/>
                </a:solidFill>
              </a:rPr>
              <a:t>Marneta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Viegas je </a:t>
            </a:r>
            <a:r>
              <a:rPr lang="hr-HR" sz="1600" b="1" dirty="0" smtClean="0">
                <a:solidFill>
                  <a:schemeClr val="tx2"/>
                </a:solidFill>
              </a:rPr>
              <a:t>2001. godine osnovala Relax kids program jer je </a:t>
            </a:r>
            <a:r>
              <a:rPr lang="en-US" sz="1600" b="1" dirty="0" smtClean="0">
                <a:solidFill>
                  <a:schemeClr val="tx2"/>
                </a:solidFill>
              </a:rPr>
              <a:t>prim</a:t>
            </a:r>
            <a:r>
              <a:rPr lang="hr-HR" sz="1600" b="1" dirty="0" smtClean="0">
                <a:solidFill>
                  <a:schemeClr val="tx2"/>
                </a:solidFill>
              </a:rPr>
              <a:t>i</a:t>
            </a:r>
            <a:r>
              <a:rPr lang="en-US" sz="1600" b="1" dirty="0" err="1" smtClean="0">
                <a:solidFill>
                  <a:schemeClr val="tx2"/>
                </a:solidFill>
              </a:rPr>
              <a:t>jetila</a:t>
            </a:r>
            <a:r>
              <a:rPr lang="hr-HR" sz="1600" b="1" dirty="0" smtClean="0">
                <a:solidFill>
                  <a:schemeClr val="tx2"/>
                </a:solidFill>
              </a:rPr>
              <a:t> je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pogoršanje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dječije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koncentracije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i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ponašanja</a:t>
            </a:r>
            <a:r>
              <a:rPr lang="en-US" sz="1600" b="1" dirty="0">
                <a:solidFill>
                  <a:schemeClr val="tx2"/>
                </a:solidFill>
              </a:rPr>
              <a:t>.</a:t>
            </a:r>
            <a:endParaRPr lang="en-US" sz="1600" b="1" dirty="0">
              <a:solidFill>
                <a:schemeClr val="tx2"/>
              </a:solidFill>
              <a:ea typeface="Calibri"/>
              <a:cs typeface="Calibri"/>
            </a:endParaRPr>
          </a:p>
          <a:p>
            <a:pPr marL="228600" indent="-228600">
              <a:buChar char="•"/>
            </a:pPr>
            <a:r>
              <a:rPr lang="hr-HR" sz="1600" b="1" dirty="0" smtClean="0">
                <a:solidFill>
                  <a:schemeClr val="tx2"/>
                </a:solidFill>
              </a:rPr>
              <a:t>Cilj programa je naučiti djecu djelotvornim tehnikama opuštanja, svjesne pažnje i kontrole stresa na zabavan i kreativan način.</a:t>
            </a:r>
            <a:r>
              <a:rPr lang="en-US" sz="1600" b="1" dirty="0">
                <a:solidFill>
                  <a:schemeClr val="tx2"/>
                </a:solidFill>
              </a:rPr>
              <a:t> </a:t>
            </a:r>
            <a:endParaRPr lang="en-US" sz="1600" b="1" dirty="0">
              <a:solidFill>
                <a:schemeClr val="tx2"/>
              </a:solidFill>
              <a:ea typeface="Calibri"/>
              <a:cs typeface="Calibri"/>
            </a:endParaRPr>
          </a:p>
          <a:p>
            <a:pPr marL="228600" indent="-228600"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Relax kids program je </a:t>
            </a:r>
            <a:r>
              <a:rPr lang="en-US" sz="1600" b="1" dirty="0" err="1">
                <a:solidFill>
                  <a:schemeClr val="tx2"/>
                </a:solidFill>
              </a:rPr>
              <a:t>međunarodno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priznat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i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nagrađivan</a:t>
            </a:r>
            <a:r>
              <a:rPr lang="en-US" sz="1600" b="1" dirty="0">
                <a:solidFill>
                  <a:schemeClr val="tx2"/>
                </a:solidFill>
              </a:rPr>
              <a:t> program </a:t>
            </a:r>
            <a:r>
              <a:rPr lang="hr-HR" sz="1600" b="1" dirty="0" smtClean="0">
                <a:solidFill>
                  <a:schemeClr val="tx2"/>
                </a:solidFill>
              </a:rPr>
              <a:t> iz </a:t>
            </a:r>
            <a:r>
              <a:rPr lang="en-US" sz="1600" b="1" dirty="0" smtClean="0">
                <a:solidFill>
                  <a:schemeClr val="tx2"/>
                </a:solidFill>
              </a:rPr>
              <a:t>oblast</a:t>
            </a:r>
            <a:r>
              <a:rPr lang="hr-HR" sz="1600" b="1" dirty="0" smtClean="0">
                <a:solidFill>
                  <a:schemeClr val="tx2"/>
                </a:solidFill>
              </a:rPr>
              <a:t>i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mentalnog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</a:rPr>
              <a:t>zdravlja</a:t>
            </a:r>
            <a:r>
              <a:rPr lang="hr-HR" sz="1600" b="1" dirty="0" smtClean="0">
                <a:solidFill>
                  <a:schemeClr val="tx2"/>
                </a:solidFill>
              </a:rPr>
              <a:t>.</a:t>
            </a:r>
            <a:endParaRPr lang="en-US" sz="1600" b="1" dirty="0">
              <a:solidFill>
                <a:schemeClr val="tx2"/>
              </a:solidFill>
              <a:ea typeface="Calibri"/>
              <a:cs typeface="Calibri"/>
            </a:endParaRPr>
          </a:p>
          <a:p>
            <a:pPr marL="228600" indent="-228600">
              <a:buChar char="•"/>
            </a:pPr>
            <a:r>
              <a:rPr lang="en-US" sz="1600" b="1" dirty="0" err="1">
                <a:solidFill>
                  <a:schemeClr val="tx2"/>
                </a:solidFill>
              </a:rPr>
              <a:t>Uspješno</a:t>
            </a:r>
            <a:r>
              <a:rPr lang="en-US" sz="1600" b="1" dirty="0">
                <a:solidFill>
                  <a:schemeClr val="tx2"/>
                </a:solidFill>
              </a:rPr>
              <a:t> se </a:t>
            </a:r>
            <a:r>
              <a:rPr lang="en-US" sz="1600" b="1" dirty="0" err="1">
                <a:solidFill>
                  <a:schemeClr val="tx2"/>
                </a:solidFill>
              </a:rPr>
              <a:t>koristi</a:t>
            </a:r>
            <a:r>
              <a:rPr lang="en-US" sz="1600" b="1" dirty="0">
                <a:solidFill>
                  <a:schemeClr val="tx2"/>
                </a:solidFill>
              </a:rPr>
              <a:t> u </a:t>
            </a:r>
            <a:r>
              <a:rPr lang="en-US" sz="1600" b="1" dirty="0" err="1">
                <a:solidFill>
                  <a:schemeClr val="tx2"/>
                </a:solidFill>
              </a:rPr>
              <a:t>preko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milion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domova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i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škola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širom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svijeta</a:t>
            </a:r>
            <a:r>
              <a:rPr lang="en-US" sz="1600" b="1" dirty="0">
                <a:solidFill>
                  <a:schemeClr val="tx2"/>
                </a:solidFill>
              </a:rPr>
              <a:t>. </a:t>
            </a:r>
            <a:endParaRPr lang="en-US" sz="1600" b="1" dirty="0">
              <a:solidFill>
                <a:schemeClr val="tx2"/>
              </a:solidFill>
              <a:ea typeface="Calibri"/>
              <a:cs typeface="Calibri"/>
            </a:endParaRPr>
          </a:p>
          <a:p>
            <a:pPr marL="228600" indent="-228600"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Relax kids </a:t>
            </a:r>
            <a:r>
              <a:rPr lang="en-US" sz="1600" b="1" dirty="0" err="1">
                <a:solidFill>
                  <a:schemeClr val="tx2"/>
                </a:solidFill>
              </a:rPr>
              <a:t>koristi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jedinstvenu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metodu</a:t>
            </a:r>
            <a:r>
              <a:rPr lang="en-US" sz="1600" b="1" dirty="0">
                <a:solidFill>
                  <a:schemeClr val="tx2"/>
                </a:solidFill>
              </a:rPr>
              <a:t> od 7 </a:t>
            </a:r>
            <a:r>
              <a:rPr lang="en-US" sz="1600" b="1" dirty="0" err="1">
                <a:solidFill>
                  <a:schemeClr val="tx2"/>
                </a:solidFill>
              </a:rPr>
              <a:t>koraka</a:t>
            </a:r>
            <a:r>
              <a:rPr lang="en-US" sz="1600" b="1" dirty="0">
                <a:solidFill>
                  <a:schemeClr val="tx2"/>
                </a:solidFill>
              </a:rPr>
              <a:t> da </a:t>
            </a:r>
            <a:r>
              <a:rPr lang="en-US" sz="1600" b="1" dirty="0" err="1">
                <a:solidFill>
                  <a:schemeClr val="tx2"/>
                </a:solidFill>
              </a:rPr>
              <a:t>dovede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djecu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sa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visokog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nivoa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energije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i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stresa</a:t>
            </a:r>
            <a:r>
              <a:rPr lang="en-US" sz="1600" b="1" dirty="0">
                <a:solidFill>
                  <a:schemeClr val="tx2"/>
                </a:solidFill>
              </a:rPr>
              <a:t> u </a:t>
            </a:r>
            <a:r>
              <a:rPr lang="en-US" sz="1600" b="1" dirty="0" err="1">
                <a:solidFill>
                  <a:schemeClr val="tx2"/>
                </a:solidFill>
              </a:rPr>
              <a:t>stanje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opuštenosti</a:t>
            </a:r>
            <a:r>
              <a:rPr lang="en-US" sz="1600" b="1" dirty="0">
                <a:solidFill>
                  <a:schemeClr val="tx2"/>
                </a:solidFill>
              </a:rPr>
              <a:t>, </a:t>
            </a:r>
            <a:r>
              <a:rPr lang="en-US" sz="1600" b="1" dirty="0" err="1">
                <a:solidFill>
                  <a:schemeClr val="tx2"/>
                </a:solidFill>
              </a:rPr>
              <a:t>što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pozitivno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utiče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na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mentalno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i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emocionalno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zdravlje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djece</a:t>
            </a:r>
            <a:r>
              <a:rPr lang="en-US" sz="1600" b="1" dirty="0">
                <a:solidFill>
                  <a:schemeClr val="tx2"/>
                </a:solidFill>
              </a:rPr>
              <a:t>. </a:t>
            </a:r>
            <a:endParaRPr lang="hr-HR" sz="1600" b="1" dirty="0" smtClean="0">
              <a:solidFill>
                <a:schemeClr val="tx2"/>
              </a:solidFill>
            </a:endParaRPr>
          </a:p>
          <a:p>
            <a:pPr marL="228600" indent="-228600">
              <a:buChar char="•"/>
            </a:pPr>
            <a:r>
              <a:rPr lang="hr-HR" sz="1600" b="1" dirty="0" smtClean="0">
                <a:solidFill>
                  <a:schemeClr val="tx2"/>
                </a:solidFill>
                <a:ea typeface="Calibri"/>
                <a:cs typeface="Calibri"/>
              </a:rPr>
              <a:t>Namijenjen je za sve uzraste (djecu i odrasle), kroz prilagođene tematske radionice.</a:t>
            </a:r>
          </a:p>
          <a:p>
            <a:pPr marL="228600" indent="-228600">
              <a:buChar char="•"/>
            </a:pPr>
            <a:r>
              <a:rPr lang="hr-HR" sz="1600" b="1" dirty="0" smtClean="0">
                <a:solidFill>
                  <a:schemeClr val="tx2"/>
                </a:solidFill>
                <a:ea typeface="Calibri"/>
                <a:cs typeface="Calibri"/>
              </a:rPr>
              <a:t>Radionice realiziraju licencirani Relax </a:t>
            </a:r>
            <a:r>
              <a:rPr lang="hr-HR" sz="1600" b="1" smtClean="0">
                <a:solidFill>
                  <a:schemeClr val="tx2"/>
                </a:solidFill>
                <a:ea typeface="Calibri"/>
                <a:cs typeface="Calibri"/>
              </a:rPr>
              <a:t>kids </a:t>
            </a:r>
            <a:r>
              <a:rPr lang="hr-HR" sz="1600" b="1" smtClean="0">
                <a:solidFill>
                  <a:schemeClr val="tx2"/>
                </a:solidFill>
                <a:ea typeface="Calibri"/>
                <a:cs typeface="Calibri"/>
              </a:rPr>
              <a:t>treneri/ce.</a:t>
            </a:r>
            <a:endParaRPr lang="hr-HR" sz="1600" b="1" dirty="0" smtClean="0">
              <a:solidFill>
                <a:schemeClr val="tx2"/>
              </a:solidFill>
              <a:ea typeface="Calibri"/>
              <a:cs typeface="Calibri"/>
            </a:endParaRPr>
          </a:p>
          <a:p>
            <a:pPr marL="228600" indent="-228600">
              <a:buChar char="•"/>
            </a:pPr>
            <a:endParaRPr lang="en-US" sz="20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DD354807-230F-4402-B1B9-F733A8F1F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BF5A6F4A-CE87-4D5C-9382-8167967CE8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61023DD2-2E6F-4419-B404-80F08460BE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BC4A6C98-F96E-4587-B01F-A9B01BBFA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A66409EC-9CC3-482A-A4A5-54ED092B3F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 descr="A purple letters and a person with their arms up&#10;&#10;Description automatically generated">
            <a:extLst>
              <a:ext uri="{FF2B5EF4-FFF2-40B4-BE49-F238E27FC236}">
                <a16:creationId xmlns:a16="http://schemas.microsoft.com/office/drawing/2014/main" xmlns="" id="{001D7ED3-7A68-DFAC-4FB6-936EA66DF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92" y="2964073"/>
            <a:ext cx="4142232" cy="185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742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Relax kids - Dragonfly">
            <a:extLst>
              <a:ext uri="{FF2B5EF4-FFF2-40B4-BE49-F238E27FC236}">
                <a16:creationId xmlns:a16="http://schemas.microsoft.com/office/drawing/2014/main" xmlns="" id="{C9AF3412-49D3-48AA-8A32-58037DEA7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37" y="41393"/>
            <a:ext cx="6425184" cy="6709361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062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/>
            </a:r>
            <a:br>
              <a:rPr lang="hr-HR" sz="2800" dirty="0" smtClean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E1EFE5-5A54-6353-9A72-89314455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578" y="510745"/>
            <a:ext cx="4662617" cy="528045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endParaRPr lang="hr-HR" sz="1800" dirty="0" smtClean="0">
              <a:ea typeface="Calibri"/>
              <a:cs typeface="Calibri"/>
            </a:endParaRPr>
          </a:p>
          <a:p>
            <a:endParaRPr lang="hr-HR" sz="1800" dirty="0" smtClean="0">
              <a:ea typeface="Calibri"/>
              <a:cs typeface="Calibri"/>
            </a:endParaRPr>
          </a:p>
          <a:p>
            <a:endParaRPr lang="hr-HR" sz="1800" dirty="0" smtClean="0">
              <a:ea typeface="Calibri"/>
              <a:cs typeface="Calibri"/>
            </a:endParaRPr>
          </a:p>
          <a:p>
            <a:r>
              <a:rPr lang="hr-HR" sz="1800" dirty="0" smtClean="0">
                <a:ea typeface="Calibri"/>
                <a:cs typeface="Calibri"/>
              </a:rPr>
              <a:t>P</a:t>
            </a:r>
            <a:r>
              <a:rPr lang="en-US" sz="1800" dirty="0" smtClean="0">
                <a:ea typeface="Calibri"/>
                <a:cs typeface="Calibri"/>
              </a:rPr>
              <a:t>OKRET </a:t>
            </a:r>
            <a:r>
              <a:rPr lang="hr-HR" sz="1800" dirty="0" smtClean="0">
                <a:ea typeface="Calibri"/>
                <a:cs typeface="Calibri"/>
              </a:rPr>
              <a:t>– žirafin vrat, hod po perju, zvijezda...</a:t>
            </a:r>
          </a:p>
          <a:p>
            <a:r>
              <a:rPr lang="en-US" sz="1800" dirty="0" smtClean="0">
                <a:ea typeface="Calibri"/>
                <a:cs typeface="Calibri"/>
              </a:rPr>
              <a:t> IGRA-</a:t>
            </a:r>
            <a:r>
              <a:rPr lang="hr-HR" sz="1800" dirty="0" smtClean="0">
                <a:ea typeface="Calibri"/>
                <a:cs typeface="Calibri"/>
              </a:rPr>
              <a:t> Kišni ples, </a:t>
            </a:r>
            <a:r>
              <a:rPr lang="en-US" sz="1800" dirty="0" err="1" smtClean="0">
                <a:ea typeface="Calibri"/>
                <a:cs typeface="Calibri"/>
              </a:rPr>
              <a:t>zgazi</a:t>
            </a:r>
            <a:r>
              <a:rPr lang="en-US" sz="1800" dirty="0" smtClean="0">
                <a:ea typeface="Calibri"/>
                <a:cs typeface="Calibri"/>
              </a:rPr>
              <a:t> </a:t>
            </a:r>
            <a:r>
              <a:rPr lang="en-US" sz="1800" dirty="0" err="1" smtClean="0">
                <a:ea typeface="Calibri"/>
                <a:cs typeface="Calibri"/>
              </a:rPr>
              <a:t>svoje</a:t>
            </a:r>
            <a:r>
              <a:rPr lang="en-US" sz="1800" dirty="0" smtClean="0">
                <a:ea typeface="Calibri"/>
                <a:cs typeface="Calibri"/>
              </a:rPr>
              <a:t> </a:t>
            </a:r>
            <a:r>
              <a:rPr lang="en-US" sz="1800" dirty="0" err="1" smtClean="0">
                <a:ea typeface="Calibri"/>
                <a:cs typeface="Calibri"/>
              </a:rPr>
              <a:t>brige</a:t>
            </a:r>
            <a:r>
              <a:rPr lang="en-US" sz="1800" dirty="0" smtClean="0">
                <a:ea typeface="Calibri"/>
                <a:cs typeface="Calibri"/>
              </a:rPr>
              <a:t>, </a:t>
            </a:r>
            <a:r>
              <a:rPr lang="en-US" sz="1800" dirty="0" err="1" smtClean="0">
                <a:ea typeface="Calibri"/>
                <a:cs typeface="Calibri"/>
              </a:rPr>
              <a:t>semafor</a:t>
            </a:r>
            <a:r>
              <a:rPr lang="en-US" sz="1800" dirty="0" smtClean="0">
                <a:ea typeface="Calibri"/>
                <a:cs typeface="Calibri"/>
              </a:rPr>
              <a:t>.</a:t>
            </a:r>
            <a:r>
              <a:rPr lang="hr-HR" sz="1800" dirty="0" smtClean="0">
                <a:ea typeface="Calibri"/>
                <a:cs typeface="Calibri"/>
              </a:rPr>
              <a:t>..</a:t>
            </a:r>
            <a:endParaRPr lang="en-US" sz="1800" dirty="0">
              <a:ea typeface="Calibri"/>
              <a:cs typeface="Calibri"/>
            </a:endParaRPr>
          </a:p>
          <a:p>
            <a:r>
              <a:rPr lang="en-US" sz="1800" dirty="0">
                <a:ea typeface="Calibri"/>
                <a:cs typeface="Calibri"/>
              </a:rPr>
              <a:t>ISTEZANJE-  </a:t>
            </a:r>
            <a:r>
              <a:rPr lang="hr-HR" sz="1800" dirty="0" smtClean="0">
                <a:ea typeface="Calibri"/>
                <a:cs typeface="Calibri"/>
              </a:rPr>
              <a:t>Moćna</a:t>
            </a:r>
            <a:r>
              <a:rPr lang="en-US" sz="1800" dirty="0" smtClean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planina</a:t>
            </a:r>
            <a:r>
              <a:rPr lang="en-US" sz="1800" dirty="0">
                <a:ea typeface="Calibri"/>
                <a:cs typeface="Calibri"/>
              </a:rPr>
              <a:t>, </a:t>
            </a:r>
            <a:r>
              <a:rPr lang="hr-HR" sz="1800" dirty="0" smtClean="0">
                <a:ea typeface="Calibri"/>
                <a:cs typeface="Calibri"/>
              </a:rPr>
              <a:t>visoko </a:t>
            </a:r>
            <a:r>
              <a:rPr lang="en-US" sz="1800" dirty="0" err="1" smtClean="0">
                <a:ea typeface="Calibri"/>
                <a:cs typeface="Calibri"/>
              </a:rPr>
              <a:t>drvo</a:t>
            </a:r>
            <a:r>
              <a:rPr lang="en-US" sz="1800" dirty="0">
                <a:ea typeface="Calibri"/>
                <a:cs typeface="Calibri"/>
              </a:rPr>
              <a:t>, </a:t>
            </a:r>
            <a:r>
              <a:rPr lang="hr-HR" sz="1800" dirty="0" smtClean="0">
                <a:ea typeface="Calibri"/>
                <a:cs typeface="Calibri"/>
              </a:rPr>
              <a:t>sunce</a:t>
            </a:r>
            <a:r>
              <a:rPr lang="en-US" sz="1800" dirty="0" smtClean="0">
                <a:ea typeface="Calibri"/>
                <a:cs typeface="Calibri"/>
              </a:rPr>
              <a:t>.</a:t>
            </a:r>
            <a:r>
              <a:rPr lang="hr-HR" sz="1800" dirty="0" smtClean="0">
                <a:ea typeface="Calibri"/>
                <a:cs typeface="Calibri"/>
              </a:rPr>
              <a:t>..</a:t>
            </a:r>
          </a:p>
          <a:p>
            <a:r>
              <a:rPr lang="en-US" sz="1800" dirty="0" smtClean="0">
                <a:ea typeface="Calibri"/>
                <a:cs typeface="Calibri"/>
              </a:rPr>
              <a:t>OSJETI-</a:t>
            </a:r>
            <a:r>
              <a:rPr lang="hr-HR" sz="1800" dirty="0" smtClean="0">
                <a:ea typeface="Calibri"/>
                <a:cs typeface="Calibri"/>
              </a:rPr>
              <a:t> Leptir masaža, kišne kapi, slikanje...</a:t>
            </a:r>
          </a:p>
          <a:p>
            <a:r>
              <a:rPr lang="en-US" sz="1800" dirty="0" smtClean="0">
                <a:ea typeface="Calibri"/>
                <a:cs typeface="Calibri"/>
              </a:rPr>
              <a:t>DISANJE-</a:t>
            </a:r>
            <a:r>
              <a:rPr lang="hr-HR" sz="1800" dirty="0" smtClean="0">
                <a:ea typeface="Calibri"/>
                <a:cs typeface="Calibri"/>
              </a:rPr>
              <a:t> topla čokolada, </a:t>
            </a:r>
            <a:r>
              <a:rPr lang="en-US" sz="1800" dirty="0" err="1" smtClean="0">
                <a:ea typeface="Calibri"/>
                <a:cs typeface="Calibri"/>
              </a:rPr>
              <a:t>puhanje</a:t>
            </a:r>
            <a:r>
              <a:rPr lang="en-US" sz="1800" dirty="0" smtClean="0">
                <a:ea typeface="Calibri"/>
                <a:cs typeface="Calibri"/>
              </a:rPr>
              <a:t>  </a:t>
            </a:r>
            <a:r>
              <a:rPr lang="en-US" sz="1800" dirty="0" err="1" smtClean="0">
                <a:ea typeface="Calibri"/>
                <a:cs typeface="Calibri"/>
              </a:rPr>
              <a:t>balona</a:t>
            </a:r>
            <a:r>
              <a:rPr lang="en-US" sz="1800" dirty="0" smtClean="0">
                <a:ea typeface="Calibri"/>
                <a:cs typeface="Calibri"/>
              </a:rPr>
              <a:t>, </a:t>
            </a:r>
            <a:r>
              <a:rPr lang="hr-HR" sz="1800" dirty="0" smtClean="0">
                <a:ea typeface="Calibri"/>
                <a:cs typeface="Calibri"/>
              </a:rPr>
              <a:t>pero...</a:t>
            </a:r>
            <a:endParaRPr lang="en-US" sz="1800" dirty="0" smtClean="0"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ea typeface="Calibri"/>
                <a:cs typeface="Calibri"/>
              </a:rPr>
              <a:t>VJERUJ-</a:t>
            </a:r>
            <a:r>
              <a:rPr lang="hr-HR" sz="1800" dirty="0" smtClean="0">
                <a:ea typeface="Calibri"/>
                <a:cs typeface="Calibri"/>
              </a:rPr>
              <a:t> Magično gledalo,</a:t>
            </a:r>
            <a:r>
              <a:rPr lang="en-US" sz="1800" dirty="0" smtClean="0">
                <a:ea typeface="Calibri"/>
                <a:cs typeface="Calibri"/>
              </a:rPr>
              <a:t> </a:t>
            </a:r>
            <a:r>
              <a:rPr lang="en-US" sz="1800" dirty="0" err="1" smtClean="0">
                <a:ea typeface="Calibri"/>
                <a:cs typeface="Calibri"/>
              </a:rPr>
              <a:t>afirmacij</a:t>
            </a:r>
            <a:r>
              <a:rPr lang="hr-HR" sz="1800" dirty="0" smtClean="0">
                <a:ea typeface="Calibri"/>
                <a:cs typeface="Calibri"/>
              </a:rPr>
              <a:t>ske kartice, baloni</a:t>
            </a:r>
            <a:endParaRPr lang="en-US" sz="1800" dirty="0" smtClean="0">
              <a:ea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US" sz="1800" dirty="0" smtClean="0">
                <a:ea typeface="Calibri"/>
                <a:cs typeface="Calibri"/>
              </a:rPr>
              <a:t>OPUSTI SE- </a:t>
            </a:r>
            <a:r>
              <a:rPr lang="hr-HR" sz="1800" dirty="0" smtClean="0">
                <a:ea typeface="Calibri"/>
                <a:cs typeface="Calibri"/>
              </a:rPr>
              <a:t>Rela</a:t>
            </a:r>
            <a:r>
              <a:rPr lang="en-US" sz="1800" dirty="0" err="1" smtClean="0">
                <a:ea typeface="Calibri"/>
                <a:cs typeface="Calibri"/>
              </a:rPr>
              <a:t>ksacij</a:t>
            </a:r>
            <a:r>
              <a:rPr lang="hr-HR" sz="1800" dirty="0" smtClean="0">
                <a:ea typeface="Calibri"/>
                <a:cs typeface="Calibri"/>
              </a:rPr>
              <a:t>a</a:t>
            </a:r>
            <a:r>
              <a:rPr lang="en-US" sz="1800" dirty="0" smtClean="0">
                <a:ea typeface="Calibri"/>
                <a:cs typeface="Calibri"/>
              </a:rPr>
              <a:t> </a:t>
            </a:r>
            <a:r>
              <a:rPr lang="en-US" sz="1800" dirty="0" err="1" smtClean="0">
                <a:ea typeface="Calibri"/>
                <a:cs typeface="Calibri"/>
              </a:rPr>
              <a:t>kroz</a:t>
            </a:r>
            <a:r>
              <a:rPr lang="en-US" sz="1800" dirty="0" smtClean="0">
                <a:ea typeface="Calibri"/>
                <a:cs typeface="Calibri"/>
              </a:rPr>
              <a:t> </a:t>
            </a:r>
            <a:r>
              <a:rPr lang="en-US" sz="1800" dirty="0" err="1" smtClean="0">
                <a:ea typeface="Calibri"/>
                <a:cs typeface="Calibri"/>
              </a:rPr>
              <a:t>vizualizaciju</a:t>
            </a:r>
            <a:r>
              <a:rPr lang="en-US" sz="1800" dirty="0" smtClean="0">
                <a:ea typeface="Calibri"/>
                <a:cs typeface="Calibri"/>
              </a:rPr>
              <a:t>: </a:t>
            </a:r>
            <a:r>
              <a:rPr lang="en-US" sz="1800" dirty="0" err="1" smtClean="0">
                <a:ea typeface="Calibri"/>
                <a:cs typeface="Calibri"/>
              </a:rPr>
              <a:t>zauzeti</a:t>
            </a:r>
            <a:r>
              <a:rPr lang="en-US" sz="1800" dirty="0" smtClean="0">
                <a:ea typeface="Calibri"/>
                <a:cs typeface="Calibri"/>
              </a:rPr>
              <a:t> </a:t>
            </a:r>
            <a:r>
              <a:rPr lang="en-US" sz="1800" dirty="0" err="1" smtClean="0">
                <a:ea typeface="Calibri"/>
                <a:cs typeface="Calibri"/>
              </a:rPr>
              <a:t>ugodan</a:t>
            </a:r>
            <a:r>
              <a:rPr lang="en-US" sz="1800" dirty="0" smtClean="0">
                <a:ea typeface="Calibri"/>
                <a:cs typeface="Calibri"/>
              </a:rPr>
              <a:t> </a:t>
            </a:r>
            <a:r>
              <a:rPr lang="en-US" sz="1800" dirty="0" err="1" smtClean="0">
                <a:ea typeface="Calibri"/>
                <a:cs typeface="Calibri"/>
              </a:rPr>
              <a:t>opuštajući</a:t>
            </a:r>
            <a:r>
              <a:rPr lang="en-US" sz="1800" dirty="0" smtClean="0">
                <a:ea typeface="Calibri"/>
                <a:cs typeface="Calibri"/>
              </a:rPr>
              <a:t> </a:t>
            </a:r>
            <a:r>
              <a:rPr lang="en-US" sz="1800" dirty="0" err="1" smtClean="0">
                <a:ea typeface="Calibri"/>
                <a:cs typeface="Calibri"/>
              </a:rPr>
              <a:t>položaj</a:t>
            </a:r>
            <a:r>
              <a:rPr lang="en-US" sz="1800" dirty="0" smtClean="0">
                <a:ea typeface="Calibri"/>
                <a:cs typeface="Calibri"/>
              </a:rPr>
              <a:t>,</a:t>
            </a:r>
            <a:r>
              <a:rPr lang="hr-HR" sz="1800" dirty="0" smtClean="0">
                <a:ea typeface="Calibri"/>
                <a:cs typeface="Calibri"/>
              </a:rPr>
              <a:t> u potpunosti opustiti tijelo, </a:t>
            </a:r>
            <a:r>
              <a:rPr lang="en-US" sz="1800" dirty="0" err="1" smtClean="0">
                <a:ea typeface="Calibri"/>
                <a:cs typeface="Calibri"/>
              </a:rPr>
              <a:t>pustiti</a:t>
            </a:r>
            <a:r>
              <a:rPr lang="en-US" sz="1800" dirty="0" smtClean="0">
                <a:ea typeface="Calibri"/>
                <a:cs typeface="Calibri"/>
              </a:rPr>
              <a:t> </a:t>
            </a:r>
            <a:r>
              <a:rPr lang="en-US" sz="1800" dirty="0" err="1" smtClean="0">
                <a:ea typeface="Calibri"/>
                <a:cs typeface="Calibri"/>
              </a:rPr>
              <a:t>laganu</a:t>
            </a:r>
            <a:r>
              <a:rPr lang="en-US" sz="1800" dirty="0" smtClean="0">
                <a:ea typeface="Calibri"/>
                <a:cs typeface="Calibri"/>
              </a:rPr>
              <a:t>  </a:t>
            </a:r>
            <a:r>
              <a:rPr lang="en-US" sz="1800" dirty="0" err="1" smtClean="0">
                <a:ea typeface="Calibri"/>
                <a:cs typeface="Calibri"/>
              </a:rPr>
              <a:t>muziku</a:t>
            </a:r>
            <a:r>
              <a:rPr lang="en-US" sz="1800" dirty="0" smtClean="0">
                <a:ea typeface="Calibri"/>
                <a:cs typeface="Calibri"/>
              </a:rPr>
              <a:t> </a:t>
            </a:r>
            <a:r>
              <a:rPr lang="en-US" sz="1800" dirty="0" err="1" smtClean="0">
                <a:ea typeface="Calibri"/>
                <a:cs typeface="Calibri"/>
              </a:rPr>
              <a:t>i</a:t>
            </a:r>
            <a:r>
              <a:rPr lang="en-US" sz="1800" dirty="0" smtClean="0">
                <a:ea typeface="Calibri"/>
                <a:cs typeface="Calibri"/>
              </a:rPr>
              <a:t> </a:t>
            </a:r>
            <a:r>
              <a:rPr lang="en-US" sz="1800" dirty="0" err="1" smtClean="0">
                <a:ea typeface="Calibri"/>
                <a:cs typeface="Calibri"/>
              </a:rPr>
              <a:t>pročitati</a:t>
            </a:r>
            <a:r>
              <a:rPr lang="en-US" sz="1800" dirty="0" smtClean="0">
                <a:ea typeface="Calibri"/>
                <a:cs typeface="Calibri"/>
              </a:rPr>
              <a:t> </a:t>
            </a:r>
            <a:r>
              <a:rPr lang="en-US" sz="1800" dirty="0" err="1" smtClean="0">
                <a:ea typeface="Calibri"/>
                <a:cs typeface="Calibri"/>
              </a:rPr>
              <a:t>vizualizaciju</a:t>
            </a:r>
            <a:r>
              <a:rPr lang="en-US" sz="1800" dirty="0" smtClean="0">
                <a:ea typeface="Calibri"/>
                <a:cs typeface="Calibri"/>
              </a:rPr>
              <a:t> </a:t>
            </a:r>
            <a:r>
              <a:rPr lang="en-US" sz="1800" dirty="0" err="1" smtClean="0">
                <a:ea typeface="Calibri"/>
                <a:cs typeface="Calibri"/>
              </a:rPr>
              <a:t>tihim</a:t>
            </a:r>
            <a:r>
              <a:rPr lang="en-US" sz="1800" dirty="0" smtClean="0">
                <a:ea typeface="Calibri"/>
                <a:cs typeface="Calibri"/>
              </a:rPr>
              <a:t> </a:t>
            </a:r>
            <a:r>
              <a:rPr lang="en-US" sz="1800" dirty="0" err="1" smtClean="0">
                <a:ea typeface="Calibri"/>
                <a:cs typeface="Calibri"/>
              </a:rPr>
              <a:t>i</a:t>
            </a:r>
            <a:r>
              <a:rPr lang="en-US" sz="1800" dirty="0" smtClean="0">
                <a:ea typeface="Calibri"/>
                <a:cs typeface="Calibri"/>
              </a:rPr>
              <a:t> </a:t>
            </a:r>
            <a:r>
              <a:rPr lang="en-US" sz="1800" dirty="0" err="1" smtClean="0">
                <a:ea typeface="Calibri"/>
                <a:cs typeface="Calibri"/>
              </a:rPr>
              <a:t>nježnim</a:t>
            </a:r>
            <a:r>
              <a:rPr lang="en-US" sz="1800" dirty="0" smtClean="0">
                <a:ea typeface="Calibri"/>
                <a:cs typeface="Calibri"/>
              </a:rPr>
              <a:t> </a:t>
            </a:r>
            <a:r>
              <a:rPr lang="en-US" sz="1800" dirty="0" err="1" smtClean="0">
                <a:ea typeface="Calibri"/>
                <a:cs typeface="Calibri"/>
              </a:rPr>
              <a:t>glasom</a:t>
            </a:r>
            <a:r>
              <a:rPr lang="en-US" sz="1800" dirty="0" smtClean="0">
                <a:ea typeface="Calibri"/>
                <a:cs typeface="Calibri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 smtClean="0">
              <a:ea typeface="Calibri"/>
              <a:cs typeface="Calibri"/>
            </a:endParaRPr>
          </a:p>
          <a:p>
            <a:endParaRPr lang="en-US" sz="1800" dirty="0">
              <a:ea typeface="Calibri"/>
              <a:cs typeface="Calibri"/>
            </a:endParaRPr>
          </a:p>
          <a:p>
            <a:endParaRPr lang="en-US" sz="1800" dirty="0">
              <a:ea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028" y="3212757"/>
            <a:ext cx="2825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>
                <a:latin typeface="+mj-lt"/>
              </a:rPr>
              <a:t>AKTIVNOSTI</a:t>
            </a:r>
            <a:endParaRPr lang="hr-H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69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06999A-DE5A-030B-1D19-A6E5FC67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ea typeface="Calibri Light"/>
                <a:cs typeface="Calibri Light"/>
              </a:rPr>
              <a:t>ANTISTRES VJEŽBE DISANJA</a:t>
            </a:r>
            <a:br>
              <a:rPr lang="en-US" sz="3600" dirty="0">
                <a:solidFill>
                  <a:schemeClr val="tx2"/>
                </a:solidFill>
                <a:ea typeface="Calibri Light"/>
                <a:cs typeface="Calibri Light"/>
              </a:rPr>
            </a:br>
            <a:r>
              <a:rPr lang="en-US" sz="3600" dirty="0" err="1">
                <a:solidFill>
                  <a:schemeClr val="tx2"/>
                </a:solidFill>
                <a:ea typeface="Calibri Light"/>
                <a:cs typeface="Calibri Light"/>
              </a:rPr>
              <a:t>Duboko</a:t>
            </a:r>
            <a:r>
              <a:rPr lang="en-US" sz="3600" dirty="0">
                <a:solidFill>
                  <a:schemeClr val="tx2"/>
                </a:solidFill>
                <a:ea typeface="Calibri Light"/>
                <a:cs typeface="Calibri Light"/>
              </a:rPr>
              <a:t>/</a:t>
            </a:r>
            <a:r>
              <a:rPr lang="en-US" sz="3600" dirty="0" err="1">
                <a:solidFill>
                  <a:schemeClr val="tx2"/>
                </a:solidFill>
                <a:ea typeface="Calibri Light"/>
                <a:cs typeface="Calibri Light"/>
              </a:rPr>
              <a:t>trodjelno</a:t>
            </a:r>
            <a:r>
              <a:rPr lang="en-US" sz="3600" dirty="0">
                <a:solidFill>
                  <a:schemeClr val="tx2"/>
                </a:solidFill>
                <a:ea typeface="Calibri Light"/>
                <a:cs typeface="Calibri Light"/>
              </a:rPr>
              <a:t> </a:t>
            </a:r>
            <a:r>
              <a:rPr lang="en-US" sz="3600" dirty="0" err="1">
                <a:solidFill>
                  <a:schemeClr val="tx2"/>
                </a:solidFill>
                <a:ea typeface="Calibri Light"/>
                <a:cs typeface="Calibri Light"/>
              </a:rPr>
              <a:t>joga</a:t>
            </a:r>
            <a:r>
              <a:rPr lang="en-US" sz="3600" dirty="0">
                <a:solidFill>
                  <a:schemeClr val="tx2"/>
                </a:solidFill>
                <a:ea typeface="Calibri Light"/>
                <a:cs typeface="Calibri Light"/>
              </a:rPr>
              <a:t> </a:t>
            </a:r>
            <a:r>
              <a:rPr lang="en-US" sz="3600" dirty="0" err="1">
                <a:solidFill>
                  <a:schemeClr val="tx2"/>
                </a:solidFill>
                <a:ea typeface="Calibri Light"/>
                <a:cs typeface="Calibri Light"/>
              </a:rPr>
              <a:t>disanje</a:t>
            </a:r>
            <a:endParaRPr lang="en-US" sz="3600" dirty="0">
              <a:solidFill>
                <a:schemeClr val="tx2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F386B0-B519-E949-A86E-A44358675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hr-HR" sz="2000" dirty="0" smtClean="0">
              <a:ea typeface="Calibri"/>
              <a:cs typeface="Calibri"/>
            </a:endParaRPr>
          </a:p>
          <a:p>
            <a:r>
              <a:rPr lang="hr-HR" sz="2000" dirty="0" smtClean="0">
                <a:ea typeface="Calibri"/>
                <a:cs typeface="Calibri"/>
              </a:rPr>
              <a:t>Predstavlja osnov za sve ostale vježbe disanja. </a:t>
            </a:r>
          </a:p>
          <a:p>
            <a:r>
              <a:rPr lang="en-US" sz="2000" dirty="0" err="1" smtClean="0">
                <a:ea typeface="Calibri"/>
                <a:cs typeface="Calibri"/>
              </a:rPr>
              <a:t>Trodjelno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000" dirty="0" err="1">
                <a:ea typeface="Calibri"/>
                <a:cs typeface="Calibri"/>
              </a:rPr>
              <a:t>disanje</a:t>
            </a:r>
            <a:r>
              <a:rPr lang="en-US" sz="2000" dirty="0">
                <a:ea typeface="Calibri"/>
                <a:cs typeface="Calibri"/>
              </a:rPr>
              <a:t> – </a:t>
            </a:r>
            <a:r>
              <a:rPr lang="en-US" sz="2000" dirty="0" err="1">
                <a:ea typeface="Calibri"/>
                <a:cs typeface="Calibri"/>
              </a:rPr>
              <a:t>stomak</a:t>
            </a:r>
            <a:r>
              <a:rPr lang="en-US" sz="2000" dirty="0">
                <a:ea typeface="Calibri"/>
                <a:cs typeface="Calibri"/>
              </a:rPr>
              <a:t>, </a:t>
            </a:r>
            <a:r>
              <a:rPr lang="en-US" sz="2000" dirty="0" err="1">
                <a:ea typeface="Calibri"/>
                <a:cs typeface="Calibri"/>
              </a:rPr>
              <a:t>grudni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koš</a:t>
            </a:r>
            <a:r>
              <a:rPr lang="en-US" sz="2000" dirty="0">
                <a:ea typeface="Calibri"/>
                <a:cs typeface="Calibri"/>
              </a:rPr>
              <a:t>, </a:t>
            </a:r>
            <a:r>
              <a:rPr lang="en-US" sz="2000" dirty="0" err="1">
                <a:ea typeface="Calibri"/>
                <a:cs typeface="Calibri"/>
              </a:rPr>
              <a:t>ključne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kosti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 err="1">
                <a:ea typeface="Calibri"/>
                <a:cs typeface="Calibri"/>
              </a:rPr>
              <a:t>Smiruje</a:t>
            </a:r>
            <a:r>
              <a:rPr lang="en-US" sz="2000" dirty="0">
                <a:ea typeface="Calibri"/>
                <a:cs typeface="Calibri"/>
              </a:rPr>
              <a:t> um </a:t>
            </a:r>
            <a:r>
              <a:rPr lang="en-US" sz="2000" dirty="0" err="1">
                <a:ea typeface="Calibri"/>
                <a:cs typeface="Calibri"/>
              </a:rPr>
              <a:t>i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000" dirty="0" err="1">
                <a:ea typeface="Calibri"/>
                <a:cs typeface="Calibri"/>
              </a:rPr>
              <a:t>omogućava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korištenje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punog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kapaciteta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pluća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kada</a:t>
            </a:r>
            <a:r>
              <a:rPr lang="en-US" sz="2000" dirty="0">
                <a:ea typeface="Calibri"/>
                <a:cs typeface="Calibri"/>
              </a:rPr>
              <a:t> se </a:t>
            </a:r>
            <a:r>
              <a:rPr lang="en-US" sz="2000" dirty="0" err="1">
                <a:ea typeface="Calibri"/>
                <a:cs typeface="Calibri"/>
              </a:rPr>
              <a:t>radi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redovno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i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000" dirty="0" err="1">
                <a:ea typeface="Calibri"/>
                <a:cs typeface="Calibri"/>
              </a:rPr>
              <a:t>pravilno</a:t>
            </a:r>
            <a:r>
              <a:rPr lang="en-US" sz="2000" dirty="0">
                <a:ea typeface="Calibri"/>
                <a:cs typeface="Calibri"/>
              </a:rPr>
              <a:t>. </a:t>
            </a:r>
          </a:p>
          <a:p>
            <a:r>
              <a:rPr lang="en-US" sz="2000" dirty="0" err="1">
                <a:ea typeface="Calibri"/>
                <a:cs typeface="Calibri"/>
              </a:rPr>
              <a:t>Uči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nas</a:t>
            </a:r>
            <a:r>
              <a:rPr lang="en-US" sz="2000" dirty="0">
                <a:ea typeface="Calibri"/>
                <a:cs typeface="Calibri"/>
              </a:rPr>
              <a:t> da </a:t>
            </a:r>
            <a:r>
              <a:rPr lang="en-US" sz="2000" dirty="0" err="1">
                <a:ea typeface="Calibri"/>
                <a:cs typeface="Calibri"/>
              </a:rPr>
              <a:t>razlikujemo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disanje</a:t>
            </a:r>
            <a:r>
              <a:rPr lang="en-US" sz="2000" dirty="0">
                <a:ea typeface="Calibri"/>
                <a:cs typeface="Calibri"/>
              </a:rPr>
              <a:t> u </a:t>
            </a:r>
            <a:r>
              <a:rPr lang="en-US" sz="2000" dirty="0" err="1">
                <a:ea typeface="Calibri"/>
                <a:cs typeface="Calibri"/>
              </a:rPr>
              <a:t>stomak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od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disanja</a:t>
            </a:r>
            <a:r>
              <a:rPr lang="en-US" sz="2000" dirty="0">
                <a:ea typeface="Calibri"/>
                <a:cs typeface="Calibri"/>
              </a:rPr>
              <a:t> u </a:t>
            </a:r>
            <a:r>
              <a:rPr lang="hr-HR" sz="2000" dirty="0" smtClean="0">
                <a:ea typeface="Calibri"/>
                <a:cs typeface="Calibri"/>
              </a:rPr>
              <a:t>grudni koš</a:t>
            </a:r>
            <a:r>
              <a:rPr lang="en-US" sz="2000" dirty="0" smtClean="0">
                <a:ea typeface="Calibri"/>
                <a:cs typeface="Calibri"/>
              </a:rPr>
              <a:t>.</a:t>
            </a:r>
            <a:r>
              <a:rPr lang="en-US" sz="2000" dirty="0">
                <a:ea typeface="Calibri"/>
                <a:cs typeface="Calibri"/>
              </a:rPr>
              <a:t> </a:t>
            </a:r>
            <a:endParaRPr lang="hr-HR" sz="2000" dirty="0" smtClean="0">
              <a:ea typeface="Calibri"/>
              <a:cs typeface="Calibri"/>
            </a:endParaRPr>
          </a:p>
          <a:p>
            <a:r>
              <a:rPr lang="hr-HR" sz="2000" dirty="0" smtClean="0">
                <a:ea typeface="Calibri"/>
                <a:cs typeface="Calibri"/>
              </a:rPr>
              <a:t>Jako je korisno vježbu raditi ujutro.</a:t>
            </a:r>
            <a:endParaRPr lang="en-US" sz="2000" dirty="0">
              <a:ea typeface="Calibri"/>
              <a:cs typeface="Calibri"/>
            </a:endParaRPr>
          </a:p>
          <a:p>
            <a:endParaRPr lang="en-US" sz="2000" dirty="0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96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D930E9-8819-6349-5E70-62B2349A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tx2"/>
                </a:solidFill>
                <a:ea typeface="Calibri Light"/>
                <a:cs typeface="Calibri Light"/>
              </a:rPr>
              <a:t>BRAHMARI </a:t>
            </a:r>
            <a:r>
              <a:rPr lang="en-US" sz="3100" dirty="0" smtClean="0">
                <a:solidFill>
                  <a:schemeClr val="tx2"/>
                </a:solidFill>
                <a:ea typeface="Calibri Light"/>
                <a:cs typeface="Calibri Light"/>
              </a:rPr>
              <a:t>PRANA</a:t>
            </a:r>
            <a:r>
              <a:rPr lang="hr-HR" sz="3100" dirty="0" smtClean="0">
                <a:solidFill>
                  <a:schemeClr val="tx2"/>
                </a:solidFill>
                <a:ea typeface="Calibri Light"/>
                <a:cs typeface="Calibri Light"/>
              </a:rPr>
              <a:t>Y</a:t>
            </a:r>
            <a:r>
              <a:rPr lang="en-US" sz="3100" dirty="0" smtClean="0">
                <a:solidFill>
                  <a:schemeClr val="tx2"/>
                </a:solidFill>
                <a:ea typeface="Calibri Light"/>
                <a:cs typeface="Calibri Light"/>
              </a:rPr>
              <a:t>AMA/</a:t>
            </a:r>
            <a:r>
              <a:rPr lang="hr-HR" sz="3100" dirty="0" smtClean="0">
                <a:solidFill>
                  <a:schemeClr val="tx2"/>
                </a:solidFill>
                <a:ea typeface="Calibri Light"/>
                <a:cs typeface="Calibri Light"/>
              </a:rPr>
              <a:t/>
            </a:r>
            <a:br>
              <a:rPr lang="hr-HR" sz="3100" dirty="0" smtClean="0">
                <a:solidFill>
                  <a:schemeClr val="tx2"/>
                </a:solidFill>
                <a:ea typeface="Calibri Light"/>
                <a:cs typeface="Calibri Light"/>
              </a:rPr>
            </a:br>
            <a:r>
              <a:rPr lang="en-US" sz="3100" dirty="0" smtClean="0">
                <a:solidFill>
                  <a:schemeClr val="tx2"/>
                </a:solidFill>
                <a:ea typeface="Calibri Light"/>
                <a:cs typeface="Calibri Light"/>
              </a:rPr>
              <a:t>ZUJANJE </a:t>
            </a:r>
            <a:r>
              <a:rPr lang="en-US" sz="3100" dirty="0">
                <a:solidFill>
                  <a:schemeClr val="tx2"/>
                </a:solidFill>
                <a:ea typeface="Calibri Light"/>
                <a:cs typeface="Calibri Light"/>
              </a:rPr>
              <a:t>PČELA</a:t>
            </a:r>
            <a:endParaRPr lang="en-US" sz="31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9FD564-B809-D6DD-6375-5F8F5F5D7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ea typeface="Calibri"/>
                <a:cs typeface="Calibri"/>
              </a:rPr>
              <a:t>Ovom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tehnikom</a:t>
            </a:r>
            <a:r>
              <a:rPr lang="en-US" sz="2000" dirty="0">
                <a:ea typeface="Calibri"/>
                <a:cs typeface="Calibri"/>
              </a:rPr>
              <a:t> se </a:t>
            </a:r>
            <a:r>
              <a:rPr lang="en-US" sz="2000" dirty="0" err="1">
                <a:ea typeface="Calibri"/>
                <a:cs typeface="Calibri"/>
              </a:rPr>
              <a:t>intoniraju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zvukovi</a:t>
            </a:r>
            <a:r>
              <a:rPr lang="en-US" sz="2000" dirty="0">
                <a:ea typeface="Calibri"/>
                <a:cs typeface="Calibri"/>
              </a:rPr>
              <a:t> koji </a:t>
            </a:r>
            <a:r>
              <a:rPr lang="en-US" sz="2000" dirty="0" err="1">
                <a:ea typeface="Calibri"/>
                <a:cs typeface="Calibri"/>
              </a:rPr>
              <a:t>podsjećaju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na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zujanje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pčela</a:t>
            </a:r>
            <a:r>
              <a:rPr lang="en-US" sz="2000" dirty="0" smtClean="0">
                <a:ea typeface="Calibri"/>
                <a:cs typeface="Calibri"/>
              </a:rPr>
              <a:t>.</a:t>
            </a:r>
            <a:endParaRPr lang="hr-HR" sz="2000" dirty="0" smtClean="0">
              <a:ea typeface="Calibri"/>
              <a:cs typeface="Calibri"/>
            </a:endParaRPr>
          </a:p>
          <a:p>
            <a:r>
              <a:rPr lang="hr-HR" sz="2000" dirty="0" smtClean="0">
                <a:ea typeface="Calibri"/>
                <a:cs typeface="Calibri"/>
              </a:rPr>
              <a:t>Prilikom izdisaja zatvorenih usta proizvodimo zvuk “m-m-m”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 err="1">
                <a:ea typeface="Calibri"/>
                <a:cs typeface="Calibri"/>
              </a:rPr>
              <a:t>Umiruje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i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000" dirty="0" err="1">
                <a:ea typeface="Calibri"/>
                <a:cs typeface="Calibri"/>
              </a:rPr>
              <a:t>liječi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nervni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sistem</a:t>
            </a:r>
            <a:r>
              <a:rPr lang="en-US" sz="2000" dirty="0">
                <a:ea typeface="Calibri"/>
                <a:cs typeface="Calibri"/>
              </a:rPr>
              <a:t>, </a:t>
            </a:r>
            <a:r>
              <a:rPr lang="en-US" sz="2000" dirty="0" err="1">
                <a:ea typeface="Calibri"/>
                <a:cs typeface="Calibri"/>
              </a:rPr>
              <a:t>pomaže</a:t>
            </a:r>
            <a:r>
              <a:rPr lang="en-US" sz="2000" dirty="0">
                <a:ea typeface="Calibri"/>
                <a:cs typeface="Calibri"/>
              </a:rPr>
              <a:t> u </a:t>
            </a:r>
            <a:r>
              <a:rPr lang="en-US" sz="2000" dirty="0" err="1">
                <a:ea typeface="Calibri"/>
                <a:cs typeface="Calibri"/>
              </a:rPr>
              <a:t>kontroli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bijesa</a:t>
            </a:r>
            <a:r>
              <a:rPr lang="en-US" sz="2000" dirty="0">
                <a:ea typeface="Calibri"/>
                <a:cs typeface="Calibri"/>
              </a:rPr>
              <a:t> (</a:t>
            </a:r>
            <a:r>
              <a:rPr lang="en-US" sz="2000" dirty="0" err="1">
                <a:ea typeface="Calibri"/>
                <a:cs typeface="Calibri"/>
              </a:rPr>
              <a:t>ublažava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ljutnju</a:t>
            </a:r>
            <a:r>
              <a:rPr lang="en-US" sz="2000" dirty="0">
                <a:ea typeface="Calibri"/>
                <a:cs typeface="Calibri"/>
              </a:rPr>
              <a:t>), </a:t>
            </a:r>
            <a:r>
              <a:rPr lang="en-US" sz="2000" dirty="0" err="1">
                <a:ea typeface="Calibri"/>
                <a:cs typeface="Calibri"/>
              </a:rPr>
              <a:t>pomaže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kod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000" dirty="0" err="1">
                <a:ea typeface="Calibri"/>
                <a:cs typeface="Calibri"/>
              </a:rPr>
              <a:t>problema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sa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grlom</a:t>
            </a:r>
            <a:r>
              <a:rPr lang="en-US" sz="2000" dirty="0">
                <a:ea typeface="Calibri"/>
                <a:cs typeface="Calibri"/>
              </a:rPr>
              <a:t>, </a:t>
            </a:r>
            <a:r>
              <a:rPr lang="en-US" sz="2000" dirty="0" err="1">
                <a:ea typeface="Calibri"/>
                <a:cs typeface="Calibri"/>
              </a:rPr>
              <a:t>poboljšava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glas</a:t>
            </a:r>
            <a:r>
              <a:rPr lang="en-US" sz="2000" dirty="0" smtClean="0">
                <a:ea typeface="Calibri"/>
                <a:cs typeface="Calibri"/>
              </a:rPr>
              <a:t>.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 err="1">
                <a:ea typeface="Calibri"/>
                <a:cs typeface="Calibri"/>
              </a:rPr>
              <a:t>Ljekovita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 smtClean="0">
                <a:ea typeface="Calibri"/>
                <a:cs typeface="Calibri"/>
              </a:rPr>
              <a:t>tehnika</a:t>
            </a:r>
            <a:r>
              <a:rPr lang="hr-HR" sz="2000" dirty="0" smtClean="0">
                <a:ea typeface="Calibri"/>
                <a:cs typeface="Calibri"/>
              </a:rPr>
              <a:t>.</a:t>
            </a:r>
            <a:endParaRPr lang="en-U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59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0C444-55E9-B409-05EA-A03DBA2C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  <a:ea typeface="Calibri Light"/>
                <a:cs typeface="Calibri Light"/>
              </a:rPr>
              <a:t>NAIZMJENIČNO DISANJE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F38CE6-D5C4-093C-6F89-D590E13AF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000" dirty="0" smtClean="0">
                <a:ea typeface="Calibri"/>
                <a:cs typeface="Calibri"/>
              </a:rPr>
              <a:t>Odlična je kao</a:t>
            </a:r>
            <a:r>
              <a:rPr lang="en-US" sz="2000" dirty="0" smtClean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antistres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hr-HR" sz="2000" dirty="0" smtClean="0">
                <a:ea typeface="Calibri"/>
                <a:cs typeface="Calibri"/>
              </a:rPr>
              <a:t>tehnika</a:t>
            </a:r>
            <a:r>
              <a:rPr lang="en-US" sz="2000" dirty="0" smtClean="0">
                <a:ea typeface="Calibri"/>
                <a:cs typeface="Calibri"/>
              </a:rPr>
              <a:t>, </a:t>
            </a:r>
            <a:endParaRPr lang="hr-HR" sz="2000" dirty="0" smtClean="0"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hr-HR" sz="2000" dirty="0" err="1" smtClean="0">
                <a:ea typeface="Calibri"/>
                <a:cs typeface="Calibri"/>
              </a:rPr>
              <a:t>P</a:t>
            </a:r>
            <a:r>
              <a:rPr lang="en-US" sz="2000" dirty="0" err="1" smtClean="0">
                <a:ea typeface="Calibri"/>
                <a:cs typeface="Calibri"/>
              </a:rPr>
              <a:t>ročišćava</a:t>
            </a:r>
            <a:r>
              <a:rPr lang="en-US" sz="2000" dirty="0" smtClean="0">
                <a:ea typeface="Calibri"/>
                <a:cs typeface="Calibri"/>
              </a:rPr>
              <a:t> </a:t>
            </a:r>
            <a:r>
              <a:rPr lang="hr-HR" sz="2000" dirty="0" smtClean="0">
                <a:ea typeface="Calibri"/>
                <a:cs typeface="Calibri"/>
              </a:rPr>
              <a:t>nervni sistem</a:t>
            </a:r>
            <a:r>
              <a:rPr lang="en-US" sz="2000" dirty="0" smtClean="0">
                <a:ea typeface="Calibri"/>
                <a:cs typeface="Calibri"/>
              </a:rPr>
              <a:t>, </a:t>
            </a:r>
            <a:endParaRPr lang="hr-HR" sz="2000" dirty="0" smtClean="0"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hr-HR" sz="2000" dirty="0" err="1" smtClean="0">
                <a:ea typeface="Calibri"/>
                <a:cs typeface="Calibri"/>
              </a:rPr>
              <a:t>B</a:t>
            </a:r>
            <a:r>
              <a:rPr lang="en-US" sz="2000" dirty="0" err="1" smtClean="0">
                <a:ea typeface="Calibri"/>
                <a:cs typeface="Calibri"/>
              </a:rPr>
              <a:t>alansira</a:t>
            </a:r>
            <a:r>
              <a:rPr lang="en-US" sz="2000" dirty="0" smtClean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lijevu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i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000" dirty="0" err="1">
                <a:ea typeface="Calibri"/>
                <a:cs typeface="Calibri"/>
              </a:rPr>
              <a:t>desnu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 smtClean="0">
                <a:ea typeface="Calibri"/>
                <a:cs typeface="Calibri"/>
              </a:rPr>
              <a:t>hemisferu</a:t>
            </a:r>
            <a:r>
              <a:rPr lang="hr-HR" sz="2000" dirty="0" smtClean="0">
                <a:ea typeface="Calibri"/>
                <a:cs typeface="Calibri"/>
              </a:rPr>
              <a:t> mozga,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Pomaže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kod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 smtClean="0">
                <a:ea typeface="Calibri"/>
                <a:cs typeface="Calibri"/>
              </a:rPr>
              <a:t>nesanice</a:t>
            </a:r>
            <a:r>
              <a:rPr lang="hr-HR" sz="2000" dirty="0" smtClean="0">
                <a:ea typeface="Calibri"/>
                <a:cs typeface="Calibri"/>
              </a:rPr>
              <a:t>,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sz="2000" dirty="0" err="1" smtClean="0">
                <a:ea typeface="Calibri"/>
                <a:cs typeface="Calibri"/>
              </a:rPr>
              <a:t>Predstavlja</a:t>
            </a:r>
            <a:r>
              <a:rPr lang="en-US" sz="2000" dirty="0" smtClean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odličnu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pripremu</a:t>
            </a:r>
            <a:r>
              <a:rPr lang="en-US" sz="2000" dirty="0">
                <a:ea typeface="Calibri"/>
                <a:cs typeface="Calibri"/>
              </a:rPr>
              <a:t> za </a:t>
            </a:r>
            <a:r>
              <a:rPr lang="en-US" sz="2000" dirty="0" err="1">
                <a:ea typeface="Calibri"/>
                <a:cs typeface="Calibri"/>
              </a:rPr>
              <a:t>meditaciju</a:t>
            </a:r>
            <a:r>
              <a:rPr lang="en-US" sz="2000" dirty="0"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24847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PLENUM UDRUŽENJA INDUSTRIJE PLASTIKE I GUME - ppt download">
            <a:extLst>
              <a:ext uri="{FF2B5EF4-FFF2-40B4-BE49-F238E27FC236}">
                <a16:creationId xmlns:a16="http://schemas.microsoft.com/office/drawing/2014/main" xmlns="" id="{DC075FE1-C46B-648B-CBDE-83185440A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966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128</Words>
  <Application>Microsoft Office PowerPoint</Application>
  <PresentationFormat>Custom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 </vt:lpstr>
      <vt:lpstr>ANTISTRES VJEŽBE DISANJA Duboko/trodjelno joga disanje</vt:lpstr>
      <vt:lpstr>BRAHMARI PRANAYAMA/ ZUJANJE PČELA</vt:lpstr>
      <vt:lpstr>NAIZMJENIČNO DISANJE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963</cp:revision>
  <dcterms:created xsi:type="dcterms:W3CDTF">2023-10-09T19:59:41Z</dcterms:created>
  <dcterms:modified xsi:type="dcterms:W3CDTF">2023-10-13T12:06:58Z</dcterms:modified>
</cp:coreProperties>
</file>