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63" r:id="rId3"/>
    <p:sldId id="264" r:id="rId4"/>
    <p:sldId id="261" r:id="rId5"/>
    <p:sldId id="265" r:id="rId6"/>
    <p:sldId id="262" r:id="rId7"/>
    <p:sldId id="267" r:id="rId8"/>
    <p:sldId id="268" r:id="rId9"/>
    <p:sldId id="269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4A6D05-18FC-4567-8E40-FD9180547DAA}" type="datetimeFigureOut">
              <a:rPr lang="bs-Latn-BA" smtClean="0"/>
              <a:t>20. 12. 2021.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D2F048-2F50-4AD5-84FA-8FB5C855D331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813376"/>
          </a:xfrm>
        </p:spPr>
        <p:txBody>
          <a:bodyPr>
            <a:normAutofit fontScale="92500" lnSpcReduction="20000"/>
          </a:bodyPr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 algn="ctr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bs-Latn-BA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bs-Latn-BA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bs-Latn-BA" dirty="0">
                <a:latin typeface="Calibri" pitchFamily="34" charset="0"/>
                <a:cs typeface="Calibri" pitchFamily="34" charset="0"/>
              </a:rPr>
              <a:t>U PROTEKLOM PERIODU SMO  REALIZOVALI  ISTRAŽIVAČKE RADOVE I RADIONICE - SAMOPOUZDANJE, SAMOPOŠTOVANJE, MOTIVACIJA, PRIJATELJSTVO, PREVENCIJA SOCIJALNOG NASILJA..</a:t>
            </a:r>
          </a:p>
          <a:p>
            <a:pPr marL="0" indent="0" algn="ctr">
              <a:buNone/>
            </a:pPr>
            <a:endParaRPr lang="bs-Latn-BA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bs-Latn-BA" dirty="0">
                <a:latin typeface="Calibri" pitchFamily="34" charset="0"/>
                <a:cs typeface="Calibri" pitchFamily="34" charset="0"/>
              </a:rPr>
              <a:t>JEDAN OD ISTRAŽIVAČKIH RADOVA NAŠE ŠKOLE</a:t>
            </a:r>
          </a:p>
          <a:p>
            <a:pPr marL="0" indent="0" algn="ctr">
              <a:buNone/>
            </a:pPr>
            <a:endParaRPr lang="bs-Latn-BA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bs-Latn-BA" dirty="0">
                <a:cs typeface="Times New Roman" pitchFamily="18" charset="0"/>
              </a:rPr>
              <a:t>Školska psihologinja</a:t>
            </a:r>
          </a:p>
          <a:p>
            <a:pPr marL="0" indent="0" algn="r">
              <a:buNone/>
            </a:pPr>
            <a:r>
              <a:rPr lang="bs-Latn-BA" dirty="0">
                <a:cs typeface="Times New Roman" pitchFamily="18" charset="0"/>
              </a:rPr>
              <a:t>Amila Kobiljar-Bajrić</a:t>
            </a:r>
          </a:p>
          <a:p>
            <a:pPr marL="0" indent="0" algn="ctr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7467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92419" cy="3456558"/>
          </a:xfr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2721496" cy="20411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60304"/>
            <a:ext cx="2865512" cy="21491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751195" cy="20633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0305"/>
            <a:ext cx="2520280" cy="33603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08920"/>
            <a:ext cx="3139668" cy="23547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00" y="4225424"/>
            <a:ext cx="3513584" cy="26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12872" cy="1884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721496" cy="204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20" y="692696"/>
            <a:ext cx="3153544" cy="2365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56" y="3910574"/>
            <a:ext cx="3312368" cy="2484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" y="4293096"/>
            <a:ext cx="3081536" cy="2311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91" y="4365104"/>
            <a:ext cx="2784309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288248"/>
            <a:ext cx="3081536" cy="23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b="1" dirty="0">
                <a:ea typeface="Verdana" pitchFamily="34" charset="0"/>
                <a:cs typeface="Times New Roman" pitchFamily="18" charset="0"/>
              </a:rPr>
              <a:t>Neka naša djeca/učenici budu naši dijamanti. Neka odrastu i rastu u sjajne velike ljude, uz  vašu i našu podršku.</a:t>
            </a:r>
          </a:p>
          <a:p>
            <a:pPr marL="0" indent="0">
              <a:buNone/>
            </a:pPr>
            <a:endParaRPr lang="bs-Latn-BA" b="1" dirty="0">
              <a:ea typeface="Verdana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s-Latn-BA" b="1" dirty="0">
                <a:ea typeface="Verdana" pitchFamily="34" charset="0"/>
                <a:cs typeface="Times New Roman" pitchFamily="18" charset="0"/>
              </a:rPr>
              <a:t>„Život mora biti neprestano odgajanje.“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 algn="ctr">
              <a:buNone/>
            </a:pPr>
            <a:r>
              <a:rPr lang="bs-Latn-BA" sz="3200" dirty="0">
                <a:latin typeface="Calibri" pitchFamily="34" charset="0"/>
                <a:cs typeface="Calibri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61346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bs-Latn-BA" sz="3000" dirty="0">
                <a:solidFill>
                  <a:prstClr val="black"/>
                </a:solidFill>
                <a:cs typeface="Times New Roman" pitchFamily="18" charset="0"/>
              </a:rPr>
              <a:t>Afektivna vezanost je snažna emocionalna povezanost koju čovjek ostvaruje s posebnim ljudima u svom životu i koja kod njega izaziva zadovoljstvo i radost kada je s njima u interakciji, a u periodima stresa, njihova blizina može biti izvor utjehe (Berek, 2008;  prema Efendić-Spahić, 2014). 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cs typeface="Times New Roman" pitchFamily="18" charset="0"/>
              </a:rPr>
              <a:t>Afektivna vezanost je bitna komponenta mentalnog zdravlja i socijalnih odnosa ne samo djece nego i odraslih osoba tokom cijelog životnog ciklusa.</a:t>
            </a:r>
          </a:p>
          <a:p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Latn-BA" sz="3200" dirty="0">
                <a:latin typeface="+mn-lt"/>
                <a:cs typeface="Times New Roman" pitchFamily="18" charset="0"/>
              </a:rPr>
              <a:t>Afektivna vezanost</a:t>
            </a:r>
            <a:br>
              <a:rPr lang="bs-Latn-BA" sz="3200" dirty="0">
                <a:latin typeface="+mn-lt"/>
                <a:cs typeface="Times New Roman" pitchFamily="18" charset="0"/>
              </a:rPr>
            </a:br>
            <a:endParaRPr lang="bs-Latn-BA" sz="32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531" y="2714079"/>
            <a:ext cx="51268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Latn-BA" sz="3200" dirty="0">
                <a:latin typeface="+mn-lt"/>
                <a:cs typeface="Times New Roman" pitchFamily="18" charset="0"/>
              </a:rPr>
              <a:t> Dvodimenzionalni model obrazaca afektivne vezanosti (Bartholomew, 1990)</a:t>
            </a:r>
          </a:p>
        </p:txBody>
      </p:sp>
    </p:spTree>
    <p:extLst>
      <p:ext uri="{BB962C8B-B14F-4D97-AF65-F5344CB8AC3E}">
        <p14:creationId xmlns:p14="http://schemas.microsoft.com/office/powerpoint/2010/main" val="347705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r>
              <a:rPr lang="bs-Latn-BA" sz="8000" dirty="0">
                <a:cs typeface="Times New Roman" pitchFamily="18" charset="0"/>
              </a:rPr>
              <a:t>Predmet istraživanja predstavlja ispitivanje obrazaca afektivne vezanosti kod učenika/ica.</a:t>
            </a:r>
          </a:p>
          <a:p>
            <a:pPr marL="0" indent="0">
              <a:buNone/>
            </a:pPr>
            <a:endParaRPr lang="bs-Latn-BA" sz="8000" dirty="0">
              <a:cs typeface="Times New Roman" pitchFamily="18" charset="0"/>
            </a:endParaRPr>
          </a:p>
          <a:p>
            <a:r>
              <a:rPr lang="bs-Latn-BA" sz="8000" dirty="0">
                <a:cs typeface="Times New Roman" pitchFamily="18" charset="0"/>
              </a:rPr>
              <a:t>Cilj istraživanja je utvrditi obrasce afektivne vezanosti kod učenika/ica.</a:t>
            </a:r>
          </a:p>
          <a:p>
            <a:pPr marL="0" indent="0">
              <a:buNone/>
            </a:pPr>
            <a:endParaRPr lang="bs-Latn-BA" sz="8000" dirty="0">
              <a:cs typeface="Times New Roman" pitchFamily="18" charset="0"/>
            </a:endParaRPr>
          </a:p>
          <a:p>
            <a:r>
              <a:rPr lang="bs-Latn-BA" sz="8000" dirty="0">
                <a:cs typeface="Times New Roman" pitchFamily="18" charset="0"/>
              </a:rPr>
              <a:t>H Postoji veća zastupljenost sigurnog obrasca afektivne vezanosti kod učenika/ica nego nesigurnih obrasca afektivne vezanosti.</a:t>
            </a:r>
          </a:p>
          <a:p>
            <a:pPr marL="0" indent="0">
              <a:buNone/>
            </a:pPr>
            <a:r>
              <a:rPr lang="bs-Latn-BA" sz="8000" dirty="0">
                <a:cs typeface="Times New Roman" pitchFamily="18" charset="0"/>
              </a:rPr>
              <a:t> </a:t>
            </a:r>
          </a:p>
          <a:p>
            <a:r>
              <a:rPr lang="bs-Latn-BA" sz="8000" dirty="0">
                <a:cs typeface="Times New Roman" pitchFamily="18" charset="0"/>
              </a:rPr>
              <a:t>Mjerni instrument- Modifikacija Brenanova inventara iskustva u bliskim  vezama (Brannan, Clark&amp; Shaver, 1995; modifikacija Kamenov, Jelić, 2003)</a:t>
            </a:r>
          </a:p>
          <a:p>
            <a:pPr marL="0" indent="0">
              <a:buNone/>
            </a:pPr>
            <a:endParaRPr lang="bs-Latn-BA" sz="8000" dirty="0">
              <a:cs typeface="Times New Roman" pitchFamily="18" charset="0"/>
            </a:endParaRPr>
          </a:p>
          <a:p>
            <a:r>
              <a:rPr lang="bs-Latn-BA" sz="8000" dirty="0">
                <a:cs typeface="Times New Roman" pitchFamily="18" charset="0"/>
              </a:rPr>
              <a:t>Na samom početku učenici/ice dobili su uputstvo o načinu popunjavanja upitnika, kao i pojašnjenje da su podaci anonimni i da je najbitnije da odgovaraju što iskrenije.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>
                <a:latin typeface="+mn-lt"/>
              </a:rPr>
              <a:t>METODOLOŠKI OKVIR </a:t>
            </a:r>
          </a:p>
        </p:txBody>
      </p:sp>
    </p:spTree>
    <p:extLst>
      <p:ext uri="{BB962C8B-B14F-4D97-AF65-F5344CB8AC3E}">
        <p14:creationId xmlns:p14="http://schemas.microsoft.com/office/powerpoint/2010/main" val="112662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bs-Latn-BA" dirty="0"/>
          </a:p>
          <a:p>
            <a:pPr marL="0" indent="0">
              <a:buNone/>
            </a:pPr>
            <a:r>
              <a:rPr lang="bs-Latn-BA" sz="2800" dirty="0">
                <a:cs typeface="Times New Roman" pitchFamily="18" charset="0"/>
              </a:rPr>
              <a:t>Osnovni  preduslov razvoja sigurne afektivne vezanosti je odnos s roditeljima/starateljima koji su osjetljivi na djetetove potrebe i reaguju neposredno, dosljedno i razvojno odgovarajuće u zadovoljenju potreba djece posebno u stresnim situacijama. </a:t>
            </a:r>
          </a:p>
          <a:p>
            <a:pPr marL="0" indent="0">
              <a:buNone/>
            </a:pPr>
            <a:endParaRPr lang="bs-Latn-BA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sz="2800" dirty="0">
                <a:cs typeface="Times New Roman" pitchFamily="18" charset="0"/>
              </a:rPr>
              <a:t>Osobe s obrascem sigurne afektivne vezanosti imaju pozitivnu sliku o sebi i pozitivnu sliku o drugima.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bs-Latn-BA" sz="3200" b="1" dirty="0">
                <a:latin typeface="+mn-lt"/>
                <a:cs typeface="Times New Roman" pitchFamily="18" charset="0"/>
              </a:rPr>
            </a:br>
            <a:br>
              <a:rPr lang="bs-Latn-BA" sz="3200" b="1" dirty="0">
                <a:latin typeface="+mn-lt"/>
                <a:cs typeface="Times New Roman" pitchFamily="18" charset="0"/>
              </a:rPr>
            </a:br>
            <a:r>
              <a:rPr lang="bs-Latn-BA" sz="3200" b="1" dirty="0">
                <a:latin typeface="+mn-lt"/>
                <a:cs typeface="Times New Roman" pitchFamily="18" charset="0"/>
              </a:rPr>
              <a:t>Najviše djece razvija  sigurnu afektivnu vezanost</a:t>
            </a:r>
            <a:br>
              <a:rPr lang="bs-Latn-BA" sz="3200" b="1" dirty="0">
                <a:latin typeface="+mn-lt"/>
                <a:cs typeface="Times New Roman" pitchFamily="18" charset="0"/>
              </a:rPr>
            </a:br>
            <a:endParaRPr lang="bs-Latn-BA" sz="32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endParaRPr lang="bs-Latn-BA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s-Latn-BA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s-Latn-BA" b="1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vi-VN" b="1">
                <a:latin typeface="Calibri" pitchFamily="34" charset="0"/>
                <a:cs typeface="Calibri" pitchFamily="34" charset="0"/>
              </a:rPr>
              <a:t>Mogućnost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razumijevanj</a:t>
            </a:r>
            <a:r>
              <a:rPr lang="bs-Latn-BA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  i podrške kao  mogućnost poštovanja i upućivanja pohvala su neiscrpni resursi za unaprjeđenje mentalnog zdravlja učenika.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endParaRPr lang="bs-Latn-BA" sz="2800" dirty="0">
              <a:cs typeface="Times New Roman" pitchFamily="18" charset="0"/>
            </a:endParaRPr>
          </a:p>
          <a:p>
            <a:r>
              <a:rPr lang="bs-Latn-BA" sz="2800" dirty="0">
                <a:cs typeface="Times New Roman" pitchFamily="18" charset="0"/>
              </a:rPr>
              <a:t>Osjećaj pripadanja </a:t>
            </a:r>
          </a:p>
          <a:p>
            <a:r>
              <a:rPr lang="bs-Latn-BA" sz="2800" dirty="0">
                <a:cs typeface="Times New Roman" pitchFamily="18" charset="0"/>
              </a:rPr>
              <a:t>Samopouzdanje i samopoštovanje</a:t>
            </a:r>
          </a:p>
          <a:p>
            <a:r>
              <a:rPr lang="bs-Latn-BA" sz="2800" dirty="0">
                <a:cs typeface="Times New Roman" pitchFamily="18" charset="0"/>
              </a:rPr>
              <a:t>Motivacija</a:t>
            </a:r>
          </a:p>
          <a:p>
            <a:r>
              <a:rPr lang="bs-Latn-BA" sz="2800" dirty="0">
                <a:cs typeface="Times New Roman" pitchFamily="18" charset="0"/>
              </a:rPr>
              <a:t>Empatija</a:t>
            </a:r>
          </a:p>
          <a:p>
            <a:r>
              <a:rPr lang="bs-Latn-BA" sz="2800" dirty="0">
                <a:cs typeface="Times New Roman" pitchFamily="18" charset="0"/>
              </a:rPr>
              <a:t>Aktivno slušanje, parafraziranje </a:t>
            </a:r>
          </a:p>
          <a:p>
            <a:r>
              <a:rPr lang="bs-Latn-BA" sz="2800" dirty="0">
                <a:cs typeface="Times New Roman" pitchFamily="18" charset="0"/>
              </a:rPr>
              <a:t>Asertivna komunikacija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Preporuke za jačanje i poticanje sljedećih komponenti kod učenika/ica u školi</a:t>
            </a:r>
            <a:b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</a:br>
            <a:endParaRPr lang="bs-Latn-BA" sz="6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3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Zadovoljenje primarnih potreba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Sigurnost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Ljubav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Osjećaj pripadanja 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Samopouzdanje i samopoštovanje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Motivacija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Empatija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Aktivno slušanje, parafraziranje </a:t>
            </a:r>
          </a:p>
          <a:p>
            <a:pPr lvl="0"/>
            <a:r>
              <a:rPr lang="bs-Latn-BA" sz="3000" dirty="0">
                <a:solidFill>
                  <a:prstClr val="black"/>
                </a:solidFill>
                <a:ea typeface="Verdana" pitchFamily="34" charset="0"/>
                <a:cs typeface="Times New Roman" pitchFamily="18" charset="0"/>
              </a:rPr>
              <a:t>Asertivna komunikacija</a:t>
            </a:r>
          </a:p>
          <a:p>
            <a:pPr marL="0" lvl="0" indent="0">
              <a:buNone/>
            </a:pPr>
            <a:endParaRPr lang="bs-Latn-BA" sz="3000" dirty="0">
              <a:solidFill>
                <a:prstClr val="black"/>
              </a:solidFill>
              <a:ea typeface="Verdana" pitchFamily="34" charset="0"/>
              <a:cs typeface="Times New Roman" pitchFamily="18" charset="0"/>
            </a:endParaRPr>
          </a:p>
          <a:p>
            <a:endParaRPr lang="bs-Latn-BA" dirty="0">
              <a:ea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</a:br>
            <a:b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Preporuke za jačanje i poticanje sljedećih komponenti kod učenika/ica u porodici</a:t>
            </a:r>
            <a:br>
              <a:rPr lang="bs-Latn-BA" sz="3200" dirty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</a:br>
            <a:endParaRPr lang="bs-Latn-BA" sz="6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dirty="0">
                <a:cs typeface="Times New Roman" pitchFamily="18" charset="0"/>
              </a:rPr>
              <a:t>Jasnim ponašanjem s velikom dozom ljubavi i podrške gradimo produktivna i prosocijalna bića, kako u kontekstu porodice tako u kontekstu škole.</a:t>
            </a:r>
          </a:p>
          <a:p>
            <a:pPr marL="0" indent="0">
              <a:buNone/>
            </a:pPr>
            <a:r>
              <a:rPr lang="bs-Latn-BA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bs-Latn-BA" dirty="0">
                <a:cs typeface="Times New Roman" pitchFamily="18" charset="0"/>
              </a:rPr>
              <a:t>U školi i porodici djeca uče, grade i stvaraju sliku o sebi i drugima. </a:t>
            </a:r>
          </a:p>
          <a:p>
            <a:pPr marL="0" indent="0">
              <a:buNone/>
            </a:pPr>
            <a:endParaRPr lang="bs-Latn-BA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2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266</TotalTime>
  <Words>436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Candara</vt:lpstr>
      <vt:lpstr>Symbol</vt:lpstr>
      <vt:lpstr>Times New Roman</vt:lpstr>
      <vt:lpstr>Waveform</vt:lpstr>
      <vt:lpstr>PowerPoint Presentation</vt:lpstr>
      <vt:lpstr>Afektivna vezanost </vt:lpstr>
      <vt:lpstr> Dvodimenzionalni model obrazaca afektivne vezanosti (Bartholomew, 1990)</vt:lpstr>
      <vt:lpstr>METODOLOŠKI OKVIR </vt:lpstr>
      <vt:lpstr>  Najviše djece razvija  sigurnu afektivnu vezanost </vt:lpstr>
      <vt:lpstr>PowerPoint Presentation</vt:lpstr>
      <vt:lpstr>Preporuke za jačanje i poticanje sljedećih komponenti kod učenika/ica u školi </vt:lpstr>
      <vt:lpstr>  Preporuke za jačanje i poticanje sljedećih komponenti kod učenika/ica u porodici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 OSNOVNA ŠKOLA</dc:creator>
  <cp:lastModifiedBy>Mirza</cp:lastModifiedBy>
  <cp:revision>33</cp:revision>
  <dcterms:created xsi:type="dcterms:W3CDTF">2021-12-20T08:12:40Z</dcterms:created>
  <dcterms:modified xsi:type="dcterms:W3CDTF">2021-12-20T16:10:56Z</dcterms:modified>
</cp:coreProperties>
</file>