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90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8B35AED-18AC-B34C-AB71-C51725602639}" type="datetimeFigureOut">
              <a:rPr lang="en-US" smtClean="0"/>
              <a:t>03/02/21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xmlns:p14="http://schemas.microsoft.com/office/powerpoint/2010/main"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5AED-18AC-B34C-AB71-C51725602639}" type="datetimeFigureOut">
              <a:rPr lang="en-US" smtClean="0"/>
              <a:t>03/02/21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351-75A3-0046-8E87-6B3C9F3FD4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xmlns:p14="http://schemas.microsoft.com/office/powerpoint/2010/main"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5AED-18AC-B34C-AB71-C51725602639}" type="datetimeFigureOut">
              <a:rPr lang="en-US" smtClean="0"/>
              <a:t>03/02/21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351-75A3-0046-8E87-6B3C9F3FD4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xmlns:p14="http://schemas.microsoft.com/office/powerpoint/2010/main"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5AED-18AC-B34C-AB71-C51725602639}" type="datetimeFigureOut">
              <a:rPr lang="en-US" smtClean="0"/>
              <a:t>03/02/21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351-75A3-0046-8E87-6B3C9F3FD4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xmlns:p14="http://schemas.microsoft.com/office/powerpoint/2010/main"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5AED-18AC-B34C-AB71-C51725602639}" type="datetimeFigureOut">
              <a:rPr lang="en-US" smtClean="0"/>
              <a:t>03/02/21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351-75A3-0046-8E87-6B3C9F3FD4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xmlns:p14="http://schemas.microsoft.com/office/powerpoint/2010/main"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5AED-18AC-B34C-AB71-C51725602639}" type="datetimeFigureOut">
              <a:rPr lang="en-US" smtClean="0"/>
              <a:t>03/02/21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351-75A3-0046-8E87-6B3C9F3FD4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xmlns:p14="http://schemas.microsoft.com/office/powerpoint/2010/main"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5AED-18AC-B34C-AB71-C51725602639}" type="datetimeFigureOut">
              <a:rPr lang="en-US" smtClean="0"/>
              <a:t>03/02/21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351-75A3-0046-8E87-6B3C9F3FD4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xmlns:p14="http://schemas.microsoft.com/office/powerpoint/2010/main"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5AED-18AC-B34C-AB71-C51725602639}" type="datetimeFigureOut">
              <a:rPr lang="en-US" smtClean="0"/>
              <a:t>03/02/21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351-75A3-0046-8E87-6B3C9F3FD4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xmlns:p14="http://schemas.microsoft.com/office/powerpoint/2010/main"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5AED-18AC-B34C-AB71-C51725602639}" type="datetimeFigureOut">
              <a:rPr lang="en-US" smtClean="0"/>
              <a:t>03/02/21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351-75A3-0046-8E87-6B3C9F3FD4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xmlns:p14="http://schemas.microsoft.com/office/powerpoint/2010/main"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5AED-18AC-B34C-AB71-C51725602639}" type="datetimeFigureOut">
              <a:rPr lang="en-US" smtClean="0"/>
              <a:t>03/02/21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351-75A3-0046-8E87-6B3C9F3FD44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xmlns:p14="http://schemas.microsoft.com/office/powerpoint/2010/main"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5AED-18AC-B34C-AB71-C51725602639}" type="datetimeFigureOut">
              <a:rPr lang="en-US" smtClean="0"/>
              <a:t>03/02/21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40351-75A3-0046-8E87-6B3C9F3FD4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xmlns:p14="http://schemas.microsoft.com/office/powerpoint/2010/main"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8B35AED-18AC-B34C-AB71-C51725602639}" type="datetimeFigureOut">
              <a:rPr lang="en-US" smtClean="0"/>
              <a:t>03/02/21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3D40351-75A3-0046-8E87-6B3C9F3FD4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xmlns:p14="http://schemas.microsoft.com/office/powerpoint/2010/main" spd="slow" advClick="0" advTm="9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.jpg"/><Relationship Id="rId5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5.jpg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g"/><Relationship Id="rId5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g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g"/><Relationship Id="rId5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9813" y="2857299"/>
            <a:ext cx="3313355" cy="170216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dirty="0" err="1" smtClean="0"/>
              <a:t>Svjetski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borbe</a:t>
            </a:r>
            <a:r>
              <a:rPr lang="en-US" dirty="0" smtClean="0"/>
              <a:t> </a:t>
            </a:r>
            <a:r>
              <a:rPr lang="en-US" dirty="0" err="1" smtClean="0"/>
              <a:t>protiv</a:t>
            </a:r>
            <a:r>
              <a:rPr lang="en-US" dirty="0" smtClean="0"/>
              <a:t> </a:t>
            </a:r>
            <a:r>
              <a:rPr lang="en-US" dirty="0" err="1" smtClean="0"/>
              <a:t>raka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557144"/>
            <a:ext cx="3309803" cy="1260629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4. FEBRUAR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1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785"/>
    </mc:Choice>
    <mc:Fallback>
      <p:transition xmlns:p14="http://schemas.microsoft.com/office/powerpoint/2010/main" spd="slow" advClick="0" advTm="678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Rak</a:t>
            </a:r>
            <a:r>
              <a:rPr lang="en-US" dirty="0" smtClean="0"/>
              <a:t> je </a:t>
            </a:r>
            <a:r>
              <a:rPr lang="en-US" dirty="0" err="1" smtClean="0"/>
              <a:t>jedan</a:t>
            </a:r>
            <a:r>
              <a:rPr lang="en-US" dirty="0" smtClean="0"/>
              <a:t> od </a:t>
            </a:r>
            <a:r>
              <a:rPr lang="en-US" dirty="0" err="1" smtClean="0"/>
              <a:t>vode</a:t>
            </a:r>
            <a:r>
              <a:rPr lang="en-US" dirty="0" err="1" smtClean="0"/>
              <a:t>ćih</a:t>
            </a:r>
            <a:r>
              <a:rPr lang="en-US" dirty="0" smtClean="0"/>
              <a:t> </a:t>
            </a:r>
            <a:r>
              <a:rPr lang="en-US" dirty="0" err="1" smtClean="0"/>
              <a:t>uzroka</a:t>
            </a:r>
            <a:r>
              <a:rPr lang="en-US" dirty="0" smtClean="0"/>
              <a:t> </a:t>
            </a:r>
            <a:r>
              <a:rPr lang="en-US" dirty="0" err="1" smtClean="0"/>
              <a:t>smrti</a:t>
            </a:r>
            <a:r>
              <a:rPr lang="en-US" dirty="0"/>
              <a:t> </a:t>
            </a:r>
            <a:r>
              <a:rPr lang="en-US" dirty="0" smtClean="0"/>
              <a:t>u </a:t>
            </a:r>
            <a:r>
              <a:rPr lang="en-US" dirty="0" err="1" smtClean="0"/>
              <a:t>svijetu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8072" cy="3493008"/>
          </a:xfrm>
        </p:spPr>
        <p:txBody>
          <a:bodyPr>
            <a:noAutofit/>
          </a:bodyPr>
          <a:lstStyle/>
          <a:p>
            <a:r>
              <a:rPr lang="en-US" sz="2200" dirty="0" err="1" smtClean="0"/>
              <a:t>Odgovoran</a:t>
            </a:r>
            <a:r>
              <a:rPr lang="en-US" sz="2200" dirty="0" smtClean="0"/>
              <a:t> je </a:t>
            </a:r>
            <a:r>
              <a:rPr lang="en-US" sz="2200" dirty="0" err="1" smtClean="0"/>
              <a:t>za</a:t>
            </a:r>
            <a:r>
              <a:rPr lang="en-US" sz="2200" dirty="0" smtClean="0"/>
              <a:t> 18,1 </a:t>
            </a:r>
            <a:r>
              <a:rPr lang="en-US" sz="2200" dirty="0" err="1" smtClean="0"/>
              <a:t>miliona</a:t>
            </a:r>
            <a:r>
              <a:rPr lang="en-US" sz="2200" dirty="0" smtClean="0"/>
              <a:t> </a:t>
            </a:r>
            <a:r>
              <a:rPr lang="en-US" sz="2200" dirty="0" err="1" smtClean="0"/>
              <a:t>novih</a:t>
            </a:r>
            <a:r>
              <a:rPr lang="en-US" sz="2200" dirty="0" smtClean="0"/>
              <a:t> </a:t>
            </a:r>
            <a:r>
              <a:rPr lang="en-US" sz="2200" dirty="0" err="1" smtClean="0"/>
              <a:t>slu</a:t>
            </a:r>
            <a:r>
              <a:rPr lang="en-US" sz="2200" dirty="0" err="1" smtClean="0"/>
              <a:t>čajeva</a:t>
            </a:r>
            <a:r>
              <a:rPr lang="en-US" sz="2200" dirty="0" smtClean="0"/>
              <a:t> </a:t>
            </a:r>
            <a:r>
              <a:rPr lang="en-US" sz="2200" dirty="0" err="1" smtClean="0"/>
              <a:t>oboljelih</a:t>
            </a:r>
            <a:r>
              <a:rPr lang="en-US" sz="2200" dirty="0" smtClean="0"/>
              <a:t>.</a:t>
            </a:r>
          </a:p>
          <a:p>
            <a:r>
              <a:rPr lang="en-US" sz="2200" dirty="0" err="1" smtClean="0"/>
              <a:t>Godišnje</a:t>
            </a:r>
            <a:r>
              <a:rPr lang="en-US" sz="2200" dirty="0"/>
              <a:t> </a:t>
            </a:r>
            <a:r>
              <a:rPr lang="en-US" sz="2200" dirty="0" smtClean="0"/>
              <a:t>je, od </a:t>
            </a:r>
            <a:r>
              <a:rPr lang="en-US" sz="2200" dirty="0" err="1" smtClean="0"/>
              <a:t>raka</a:t>
            </a:r>
            <a:r>
              <a:rPr lang="en-US" sz="2200" dirty="0" smtClean="0"/>
              <a:t>,  </a:t>
            </a:r>
            <a:r>
              <a:rPr lang="en-US" sz="2200" dirty="0" err="1" smtClean="0"/>
              <a:t>oko</a:t>
            </a:r>
            <a:r>
              <a:rPr lang="en-US" sz="2200" dirty="0" smtClean="0"/>
              <a:t> 9,6 </a:t>
            </a:r>
            <a:r>
              <a:rPr lang="en-US" sz="2200" dirty="0" err="1" smtClean="0"/>
              <a:t>miliona</a:t>
            </a:r>
            <a:r>
              <a:rPr lang="en-US" sz="2200" dirty="0" smtClean="0"/>
              <a:t> </a:t>
            </a:r>
            <a:r>
              <a:rPr lang="en-US" sz="2200" dirty="0" err="1" smtClean="0"/>
              <a:t>smrtnih</a:t>
            </a:r>
            <a:r>
              <a:rPr lang="en-US" sz="2200" dirty="0" smtClean="0"/>
              <a:t> </a:t>
            </a:r>
            <a:r>
              <a:rPr lang="en-US" sz="2200" dirty="0" err="1" smtClean="0"/>
              <a:t>slučajeva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U </a:t>
            </a:r>
            <a:r>
              <a:rPr lang="en-US" sz="2200" dirty="0" err="1" smtClean="0"/>
              <a:t>svijetu</a:t>
            </a:r>
            <a:r>
              <a:rPr lang="en-US" sz="2200" dirty="0" smtClean="0"/>
              <a:t>, </a:t>
            </a:r>
            <a:r>
              <a:rPr lang="en-US" sz="2200" dirty="0" err="1" smtClean="0"/>
              <a:t>jedna</a:t>
            </a:r>
            <a:r>
              <a:rPr lang="en-US" sz="2200" dirty="0" smtClean="0"/>
              <a:t> od </a:t>
            </a:r>
            <a:r>
              <a:rPr lang="en-US" sz="2200" dirty="0" err="1" smtClean="0"/>
              <a:t>šest</a:t>
            </a:r>
            <a:r>
              <a:rPr lang="en-US" sz="2200" dirty="0" smtClean="0"/>
              <a:t> </a:t>
            </a:r>
            <a:r>
              <a:rPr lang="en-US" sz="2200" dirty="0" err="1" smtClean="0"/>
              <a:t>umrlih</a:t>
            </a:r>
            <a:r>
              <a:rPr lang="en-US" sz="2200" dirty="0" smtClean="0"/>
              <a:t> </a:t>
            </a:r>
            <a:r>
              <a:rPr lang="en-US" sz="2200" dirty="0" err="1" smtClean="0"/>
              <a:t>osoba</a:t>
            </a:r>
            <a:r>
              <a:rPr lang="en-US" sz="2200" dirty="0" smtClean="0"/>
              <a:t> </a:t>
            </a:r>
            <a:r>
              <a:rPr lang="en-US" sz="2200" dirty="0" err="1" smtClean="0"/>
              <a:t>umire</a:t>
            </a:r>
            <a:r>
              <a:rPr lang="en-US" sz="2200" dirty="0" smtClean="0"/>
              <a:t> od </a:t>
            </a:r>
            <a:r>
              <a:rPr lang="en-US" sz="2200" dirty="0" err="1" smtClean="0"/>
              <a:t>posljedica</a:t>
            </a:r>
            <a:r>
              <a:rPr lang="en-US" sz="2200" dirty="0" smtClean="0"/>
              <a:t> </a:t>
            </a:r>
            <a:r>
              <a:rPr lang="en-US" sz="2200" dirty="0" err="1" smtClean="0"/>
              <a:t>raka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pic>
        <p:nvPicPr>
          <p:cNvPr id="8" name="Content Placeholder 7" descr="download.jpg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0" r="16110"/>
          <a:stretch>
            <a:fillRect/>
          </a:stretch>
        </p:blipFill>
        <p:spPr>
          <a:xfrm rot="150360">
            <a:off x="4645152" y="2313431"/>
            <a:ext cx="3419856" cy="3493008"/>
          </a:xfr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2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271"/>
    </mc:Choice>
    <mc:Fallback>
      <p:transition xmlns:p14="http://schemas.microsoft.com/office/powerpoint/2010/main" spd="slow" advClick="0" advTm="202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Osnivanje</a:t>
            </a:r>
            <a:r>
              <a:rPr lang="en-US" dirty="0" smtClean="0"/>
              <a:t> </a:t>
            </a:r>
            <a:r>
              <a:rPr lang="en-US" dirty="0" err="1" smtClean="0"/>
              <a:t>Svjetskog</a:t>
            </a:r>
            <a:r>
              <a:rPr lang="en-US" dirty="0" smtClean="0"/>
              <a:t> </a:t>
            </a:r>
            <a:r>
              <a:rPr lang="en-US" dirty="0" err="1" smtClean="0"/>
              <a:t>dana</a:t>
            </a:r>
            <a:r>
              <a:rPr lang="en-US" dirty="0" smtClean="0"/>
              <a:t> </a:t>
            </a:r>
            <a:r>
              <a:rPr lang="en-US" dirty="0" err="1" smtClean="0"/>
              <a:t>borbe</a:t>
            </a:r>
            <a:r>
              <a:rPr lang="en-US" dirty="0" smtClean="0"/>
              <a:t> </a:t>
            </a:r>
            <a:r>
              <a:rPr lang="en-US" dirty="0" err="1" smtClean="0"/>
              <a:t>protiv</a:t>
            </a:r>
            <a:r>
              <a:rPr lang="en-US" dirty="0" smtClean="0"/>
              <a:t> </a:t>
            </a:r>
            <a:r>
              <a:rPr lang="en-US" dirty="0" err="1" smtClean="0"/>
              <a:t>raka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500" dirty="0" smtClean="0"/>
              <a:t>O</a:t>
            </a:r>
            <a:r>
              <a:rPr lang="bs-Latn-BA" sz="2500" dirty="0" smtClean="0"/>
              <a:t>bilježavanje </a:t>
            </a:r>
            <a:r>
              <a:rPr lang="bs-Latn-BA" sz="2500" dirty="0"/>
              <a:t>Svjetskog dana borbe protiv </a:t>
            </a:r>
            <a:r>
              <a:rPr lang="bs-Latn-BA" sz="2500" dirty="0" smtClean="0"/>
              <a:t>raka, svakog 4. februara, povezano je sa </a:t>
            </a:r>
            <a:r>
              <a:rPr lang="bs-Latn-BA" sz="2500" dirty="0"/>
              <a:t>međunarodnom </a:t>
            </a:r>
            <a:r>
              <a:rPr lang="bs-Latn-BA" sz="2500" dirty="0" smtClean="0"/>
              <a:t>organizacijom; Unijom </a:t>
            </a:r>
            <a:r>
              <a:rPr lang="bs-Latn-BA" sz="2500" dirty="0"/>
              <a:t>za međunarodnu kontrolu </a:t>
            </a:r>
            <a:r>
              <a:rPr lang="bs-Latn-BA" sz="2500" dirty="0" smtClean="0"/>
              <a:t>raka (UICC), </a:t>
            </a:r>
            <a:r>
              <a:rPr lang="bs-Latn-BA" sz="2500" dirty="0"/>
              <a:t>još od 1933</a:t>
            </a:r>
            <a:r>
              <a:rPr lang="bs-Latn-BA" sz="2500" dirty="0" smtClean="0"/>
              <a:t>. godine</a:t>
            </a:r>
          </a:p>
          <a:p>
            <a:r>
              <a:rPr lang="bs-Latn-BA" sz="2500" dirty="0"/>
              <a:t>Jedna od </a:t>
            </a:r>
            <a:r>
              <a:rPr lang="bs-Latn-BA" sz="2500" dirty="0" smtClean="0"/>
              <a:t>ideja </a:t>
            </a:r>
            <a:r>
              <a:rPr lang="bs-Latn-BA" sz="2500" dirty="0"/>
              <a:t>o osnivanju Svjetskog dana borbe protiv </a:t>
            </a:r>
            <a:r>
              <a:rPr lang="bs-Latn-BA" sz="2500" dirty="0" smtClean="0"/>
              <a:t>raka/karcinoma je i podizanje svijesti</a:t>
            </a:r>
            <a:r>
              <a:rPr lang="bs-Latn-BA" sz="2500" dirty="0" smtClean="0"/>
              <a:t> široj javnosti </a:t>
            </a:r>
            <a:r>
              <a:rPr lang="bs-Latn-BA" sz="2500" dirty="0" smtClean="0"/>
              <a:t>o </a:t>
            </a:r>
            <a:r>
              <a:rPr lang="bs-Latn-BA" sz="2500" dirty="0"/>
              <a:t>oboljenjima od </a:t>
            </a:r>
            <a:r>
              <a:rPr lang="bs-Latn-BA" sz="2500" dirty="0" smtClean="0"/>
              <a:t>karcinoma, </a:t>
            </a:r>
            <a:r>
              <a:rPr lang="bs-Latn-BA" sz="2500" dirty="0"/>
              <a:t>njihovoj prevenciji, </a:t>
            </a:r>
            <a:r>
              <a:rPr lang="bs-Latn-BA" sz="2500" dirty="0" smtClean="0"/>
              <a:t>ranom dijagnosticiranju </a:t>
            </a:r>
            <a:r>
              <a:rPr lang="bs-Latn-BA" sz="2500" dirty="0"/>
              <a:t>i liječenju</a:t>
            </a:r>
            <a:r>
              <a:rPr lang="bs-Latn-BA" sz="2500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4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659"/>
    </mc:Choice>
    <mc:Fallback>
      <p:transition xmlns:p14="http://schemas.microsoft.com/office/powerpoint/2010/main" spd="slow" advClick="0" advTm="306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264" y="755163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Prevencija</a:t>
            </a:r>
            <a:r>
              <a:rPr lang="en-US" dirty="0" smtClean="0"/>
              <a:t> </a:t>
            </a:r>
            <a:r>
              <a:rPr lang="en-US" dirty="0" err="1" smtClean="0"/>
              <a:t>raka</a:t>
            </a:r>
            <a:r>
              <a:rPr lang="en-US" dirty="0" smtClean="0"/>
              <a:t> je </a:t>
            </a:r>
            <a:r>
              <a:rPr lang="en-US" dirty="0" err="1" smtClean="0"/>
              <a:t>moguća</a:t>
            </a:r>
            <a:r>
              <a:rPr lang="en-US" dirty="0" smtClean="0"/>
              <a:t>! </a:t>
            </a:r>
            <a:endParaRPr lang="en-US" dirty="0"/>
          </a:p>
        </p:txBody>
      </p:sp>
      <p:pic>
        <p:nvPicPr>
          <p:cNvPr id="5" name="Content Placeholder 4" descr="images.png"/>
          <p:cNvPicPr>
            <a:picLocks noGrp="1" noChangeAspect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05" b="9858"/>
          <a:stretch/>
        </p:blipFill>
        <p:spPr>
          <a:xfrm>
            <a:off x="1171940" y="2349609"/>
            <a:ext cx="3122225" cy="3319722"/>
          </a:xfrm>
          <a:prstGeom prst="snip2DiagRect">
            <a:avLst>
              <a:gd name="adj1" fmla="val 0"/>
              <a:gd name="adj2" fmla="val 1225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460488" y="2313431"/>
            <a:ext cx="3604520" cy="349300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Trećina</a:t>
            </a:r>
            <a:r>
              <a:rPr lang="en-US" dirty="0"/>
              <a:t> </a:t>
            </a:r>
            <a:r>
              <a:rPr lang="en-US" dirty="0" err="1"/>
              <a:t>najčešćih</a:t>
            </a:r>
            <a:r>
              <a:rPr lang="en-US" dirty="0"/>
              <a:t> </a:t>
            </a:r>
            <a:r>
              <a:rPr lang="en-US" dirty="0" err="1"/>
              <a:t>vrsta</a:t>
            </a:r>
            <a:r>
              <a:rPr lang="en-US" dirty="0"/>
              <a:t> </a:t>
            </a:r>
            <a:r>
              <a:rPr lang="en-US" dirty="0" err="1"/>
              <a:t>kancera</a:t>
            </a:r>
            <a:r>
              <a:rPr lang="en-US" dirty="0"/>
              <a:t> se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spriječiti</a:t>
            </a:r>
            <a:r>
              <a:rPr lang="en-US" dirty="0"/>
              <a:t>. </a:t>
            </a:r>
          </a:p>
          <a:p>
            <a:r>
              <a:rPr lang="bs-Latn-BA" dirty="0"/>
              <a:t>Postoji mnogo toga što se može </a:t>
            </a:r>
            <a:r>
              <a:rPr lang="bs-Latn-BA" dirty="0" smtClean="0"/>
              <a:t>učiniti, prventsveno na</a:t>
            </a:r>
            <a:r>
              <a:rPr lang="bs-Latn-BA" dirty="0" smtClean="0"/>
              <a:t>činom života,</a:t>
            </a:r>
            <a:r>
              <a:rPr lang="bs-Latn-BA" dirty="0" smtClean="0"/>
              <a:t> </a:t>
            </a:r>
            <a:r>
              <a:rPr lang="bs-Latn-BA" dirty="0"/>
              <a:t>na razini pojedinca i zajednice </a:t>
            </a:r>
            <a:r>
              <a:rPr lang="bs-Latn-BA" dirty="0" smtClean="0"/>
              <a:t>radi smanjenje rizika od dobijanja raka</a:t>
            </a:r>
            <a:r>
              <a:rPr lang="bs-Latn-BA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9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54"/>
    </mc:Choice>
    <mc:Fallback>
      <p:transition xmlns:p14="http://schemas.microsoft.com/office/powerpoint/2010/main" spd="slow" advClick="0" advTm="160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13060" y="858999"/>
            <a:ext cx="3223274" cy="5150734"/>
          </a:xfrm>
        </p:spPr>
        <p:txBody>
          <a:bodyPr>
            <a:normAutofit fontScale="92500" lnSpcReduction="10000"/>
          </a:bodyPr>
          <a:lstStyle/>
          <a:p>
            <a:r>
              <a:rPr lang="bs-Latn-BA" sz="2500" dirty="0"/>
              <a:t>Ne pušiti</a:t>
            </a:r>
            <a:endParaRPr lang="en-US" sz="2500" dirty="0"/>
          </a:p>
          <a:p>
            <a:r>
              <a:rPr lang="bs-Latn-BA" sz="2500" dirty="0"/>
              <a:t>Ne izlagati se duhanskom dimu iz okoline</a:t>
            </a:r>
            <a:endParaRPr lang="en-US" sz="2500" dirty="0"/>
          </a:p>
          <a:p>
            <a:r>
              <a:rPr lang="bs-Latn-BA" sz="2500" dirty="0"/>
              <a:t>Održavati prikladnu tjelesnu težinu</a:t>
            </a:r>
            <a:endParaRPr lang="en-US" sz="2500" dirty="0"/>
          </a:p>
          <a:p>
            <a:r>
              <a:rPr lang="bs-Latn-BA" sz="2500" dirty="0"/>
              <a:t>Hraniti se zdravo</a:t>
            </a:r>
            <a:endParaRPr lang="en-US" sz="2500" dirty="0"/>
          </a:p>
          <a:p>
            <a:r>
              <a:rPr lang="bs-Latn-BA" sz="2500" dirty="0"/>
              <a:t>Vježbati i kretati se</a:t>
            </a:r>
            <a:endParaRPr lang="en-US" sz="2500" dirty="0"/>
          </a:p>
          <a:p>
            <a:r>
              <a:rPr lang="bs-Latn-BA" sz="2500" dirty="0" smtClean="0"/>
              <a:t>Ne konzumirati alkohol</a:t>
            </a:r>
            <a:endParaRPr lang="en-US" sz="2500" dirty="0" smtClean="0"/>
          </a:p>
          <a:p>
            <a:r>
              <a:rPr lang="bs-Latn-BA" sz="2500" dirty="0" smtClean="0"/>
              <a:t>Regulirati izlaganje </a:t>
            </a:r>
            <a:r>
              <a:rPr lang="bs-Latn-BA" sz="2500" dirty="0"/>
              <a:t>suncu, naročito </a:t>
            </a:r>
            <a:r>
              <a:rPr lang="bs-Latn-BA" sz="2500" dirty="0" smtClean="0"/>
              <a:t>kod djece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277" y="1777096"/>
            <a:ext cx="3304572" cy="146315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Najznačajnije</a:t>
            </a:r>
            <a:r>
              <a:rPr lang="en-US" dirty="0" smtClean="0"/>
              <a:t> </a:t>
            </a:r>
            <a:r>
              <a:rPr lang="en-US" dirty="0" err="1" smtClean="0"/>
              <a:t>korake</a:t>
            </a:r>
            <a:r>
              <a:rPr lang="en-US" dirty="0" smtClean="0"/>
              <a:t> </a:t>
            </a:r>
            <a:r>
              <a:rPr lang="en-US" dirty="0" err="1" smtClean="0"/>
              <a:t>prema</a:t>
            </a:r>
            <a:r>
              <a:rPr lang="en-US" dirty="0" smtClean="0"/>
              <a:t> </a:t>
            </a:r>
            <a:r>
              <a:rPr lang="en-US" dirty="0" err="1" smtClean="0"/>
              <a:t>smanjenju</a:t>
            </a:r>
            <a:r>
              <a:rPr lang="en-US" dirty="0" smtClean="0"/>
              <a:t> </a:t>
            </a:r>
            <a:r>
              <a:rPr lang="en-US" dirty="0" err="1" smtClean="0"/>
              <a:t>rizika</a:t>
            </a:r>
            <a:r>
              <a:rPr lang="en-US" dirty="0" smtClean="0"/>
              <a:t> od </a:t>
            </a:r>
            <a:r>
              <a:rPr lang="en-US" dirty="0" err="1" smtClean="0"/>
              <a:t>dobijanja</a:t>
            </a:r>
            <a:r>
              <a:rPr lang="en-US" dirty="0" smtClean="0"/>
              <a:t> </a:t>
            </a:r>
            <a:r>
              <a:rPr lang="en-US" dirty="0" err="1" smtClean="0"/>
              <a:t>raka</a:t>
            </a:r>
            <a:r>
              <a:rPr lang="en-US" dirty="0" smtClean="0"/>
              <a:t> </a:t>
            </a:r>
            <a:r>
              <a:rPr lang="en-US" dirty="0" err="1" smtClean="0"/>
              <a:t>svaka</a:t>
            </a:r>
            <a:r>
              <a:rPr lang="en-US" dirty="0" smtClean="0"/>
              <a:t> </a:t>
            </a:r>
            <a:r>
              <a:rPr lang="en-US" dirty="0" err="1" smtClean="0"/>
              <a:t>osoba</a:t>
            </a:r>
            <a:r>
              <a:rPr lang="en-US" dirty="0" smtClean="0"/>
              <a:t> </a:t>
            </a:r>
            <a:r>
              <a:rPr lang="en-US" dirty="0" err="1" smtClean="0"/>
              <a:t>može</a:t>
            </a:r>
            <a:r>
              <a:rPr lang="en-US" dirty="0" smtClean="0"/>
              <a:t> </a:t>
            </a:r>
            <a:r>
              <a:rPr lang="en-US" dirty="0" err="1" smtClean="0"/>
              <a:t>sama</a:t>
            </a:r>
            <a:r>
              <a:rPr lang="en-US" dirty="0" smtClean="0"/>
              <a:t> </a:t>
            </a:r>
            <a:r>
              <a:rPr lang="en-US" dirty="0" err="1" smtClean="0"/>
              <a:t>poduzeti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41" y="3477189"/>
            <a:ext cx="2765487" cy="2366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9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759"/>
    </mc:Choice>
    <mc:Fallback>
      <p:transition xmlns:p14="http://schemas.microsoft.com/office/powerpoint/2010/main" spd="slow" advClick="0" advTm="2475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43490" y="441046"/>
            <a:ext cx="7024744" cy="1143000"/>
          </a:xfrm>
        </p:spPr>
        <p:txBody>
          <a:bodyPr/>
          <a:lstStyle/>
          <a:p>
            <a:pPr algn="ctr"/>
            <a:r>
              <a:rPr lang="en-US" dirty="0" err="1" smtClean="0"/>
              <a:t>Preporu</a:t>
            </a:r>
            <a:r>
              <a:rPr lang="en-US" dirty="0" err="1" smtClean="0"/>
              <a:t>čen</a:t>
            </a:r>
            <a:r>
              <a:rPr lang="en-US" dirty="0" smtClean="0"/>
              <a:t> </a:t>
            </a:r>
            <a:r>
              <a:rPr lang="en-US" dirty="0" err="1" smtClean="0"/>
              <a:t>n</a:t>
            </a:r>
            <a:r>
              <a:rPr lang="en-US" dirty="0" err="1" smtClean="0"/>
              <a:t>a</a:t>
            </a:r>
            <a:r>
              <a:rPr lang="en-US" dirty="0" err="1" smtClean="0"/>
              <a:t>čin</a:t>
            </a:r>
            <a:r>
              <a:rPr lang="en-US" dirty="0" smtClean="0"/>
              <a:t> </a:t>
            </a:r>
            <a:r>
              <a:rPr lang="en-US" dirty="0" err="1" smtClean="0"/>
              <a:t>ishrane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041720" y="1720110"/>
            <a:ext cx="7026513" cy="102063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Me</a:t>
            </a:r>
            <a:r>
              <a:rPr lang="hr-HR" sz="2600" dirty="0" smtClean="0"/>
              <a:t>đ</a:t>
            </a:r>
            <a:r>
              <a:rPr lang="en-US" dirty="0" smtClean="0"/>
              <a:t>u </a:t>
            </a:r>
            <a:r>
              <a:rPr lang="en-US" dirty="0" err="1" smtClean="0"/>
              <a:t>preporukama</a:t>
            </a:r>
            <a:r>
              <a:rPr lang="en-US" dirty="0" smtClean="0"/>
              <a:t>, ‘</a:t>
            </a:r>
            <a:r>
              <a:rPr lang="en-US" dirty="0" err="1" smtClean="0"/>
              <a:t>zdravi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err="1" smtClean="0"/>
              <a:t>čin</a:t>
            </a:r>
            <a:r>
              <a:rPr lang="en-US" dirty="0" smtClean="0"/>
              <a:t> </a:t>
            </a:r>
            <a:r>
              <a:rPr lang="en-US" dirty="0" err="1" smtClean="0"/>
              <a:t>ishrane</a:t>
            </a:r>
            <a:r>
              <a:rPr lang="en-US" dirty="0" smtClean="0"/>
              <a:t>’ </a:t>
            </a:r>
            <a:r>
              <a:rPr lang="en-US" dirty="0" err="1" smtClean="0"/>
              <a:t>koji</a:t>
            </a:r>
            <a:r>
              <a:rPr lang="en-US" dirty="0" smtClean="0"/>
              <a:t> bi </a:t>
            </a:r>
            <a:r>
              <a:rPr lang="en-US" dirty="0" err="1" smtClean="0"/>
              <a:t>najviše</a:t>
            </a:r>
            <a:r>
              <a:rPr lang="en-US" dirty="0" smtClean="0"/>
              <a:t> </a:t>
            </a:r>
            <a:r>
              <a:rPr lang="en-US" dirty="0" err="1" smtClean="0"/>
              <a:t>mogao</a:t>
            </a:r>
            <a:r>
              <a:rPr lang="en-US" dirty="0" smtClean="0"/>
              <a:t> da </a:t>
            </a:r>
            <a:r>
              <a:rPr lang="en-US" dirty="0" err="1" smtClean="0"/>
              <a:t>pomogne</a:t>
            </a:r>
            <a:r>
              <a:rPr lang="en-US" dirty="0" smtClean="0"/>
              <a:t> u </a:t>
            </a:r>
            <a:r>
              <a:rPr lang="en-US" dirty="0" err="1" smtClean="0"/>
              <a:t>smanjenju</a:t>
            </a:r>
            <a:r>
              <a:rPr lang="en-US" dirty="0" smtClean="0"/>
              <a:t> </a:t>
            </a:r>
            <a:r>
              <a:rPr lang="en-US" dirty="0" err="1" smtClean="0"/>
              <a:t>rizika</a:t>
            </a:r>
            <a:r>
              <a:rPr lang="en-US" dirty="0" smtClean="0"/>
              <a:t> </a:t>
            </a:r>
            <a:r>
              <a:rPr lang="en-US" dirty="0" err="1" smtClean="0"/>
              <a:t>dobivanja</a:t>
            </a:r>
            <a:r>
              <a:rPr lang="en-US" dirty="0" smtClean="0"/>
              <a:t> </a:t>
            </a:r>
            <a:r>
              <a:rPr lang="en-US" dirty="0" err="1" smtClean="0"/>
              <a:t>raka</a:t>
            </a:r>
            <a:r>
              <a:rPr lang="en-US" dirty="0" smtClean="0"/>
              <a:t>/</a:t>
            </a:r>
            <a:r>
              <a:rPr lang="en-US" dirty="0" err="1" smtClean="0"/>
              <a:t>karcinoma</a:t>
            </a:r>
            <a:r>
              <a:rPr lang="en-US" dirty="0" smtClean="0"/>
              <a:t> </a:t>
            </a:r>
            <a:r>
              <a:rPr lang="en-US" dirty="0" err="1" smtClean="0"/>
              <a:t>podrazumijeva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041720" y="2974694"/>
            <a:ext cx="3419857" cy="3374956"/>
          </a:xfrm>
        </p:spPr>
        <p:txBody>
          <a:bodyPr>
            <a:normAutofit lnSpcReduction="10000"/>
          </a:bodyPr>
          <a:lstStyle/>
          <a:p>
            <a:r>
              <a:rPr lang="en-US" sz="2200" dirty="0" err="1">
                <a:solidFill>
                  <a:srgbClr val="008000"/>
                </a:solidFill>
              </a:rPr>
              <a:t>Konzumirati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</a:rPr>
              <a:t>barem</a:t>
            </a:r>
            <a:r>
              <a:rPr lang="en-US" sz="2200" dirty="0">
                <a:solidFill>
                  <a:srgbClr val="008000"/>
                </a:solidFill>
              </a:rPr>
              <a:t> 5 </a:t>
            </a:r>
            <a:r>
              <a:rPr lang="en-US" sz="2200" dirty="0" err="1">
                <a:solidFill>
                  <a:srgbClr val="008000"/>
                </a:solidFill>
              </a:rPr>
              <a:t>porcija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</a:rPr>
              <a:t>voća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</a:rPr>
              <a:t>i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</a:rPr>
              <a:t>povrća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</a:rPr>
              <a:t>na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>
                <a:solidFill>
                  <a:srgbClr val="008000"/>
                </a:solidFill>
              </a:rPr>
              <a:t>dnevnoj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bazi</a:t>
            </a:r>
            <a:endParaRPr lang="en-US" sz="2200" dirty="0" smtClean="0">
              <a:solidFill>
                <a:srgbClr val="008000"/>
              </a:solidFill>
            </a:endParaRPr>
          </a:p>
          <a:p>
            <a:r>
              <a:rPr lang="en-US" sz="2200" dirty="0" err="1" smtClean="0">
                <a:solidFill>
                  <a:srgbClr val="008000"/>
                </a:solidFill>
              </a:rPr>
              <a:t>Konzumiranje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što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više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cjelovitih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žitarica</a:t>
            </a:r>
            <a:endParaRPr lang="en-US" sz="2200" dirty="0" smtClean="0">
              <a:solidFill>
                <a:srgbClr val="008000"/>
              </a:solidFill>
            </a:endParaRPr>
          </a:p>
          <a:p>
            <a:r>
              <a:rPr lang="en-US" sz="2200" dirty="0" err="1" smtClean="0">
                <a:solidFill>
                  <a:srgbClr val="008000"/>
                </a:solidFill>
              </a:rPr>
              <a:t>Konzumiranje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hrane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bogatom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vlaknima</a:t>
            </a:r>
            <a:r>
              <a:rPr lang="en-US" sz="2200" dirty="0" smtClean="0">
                <a:solidFill>
                  <a:srgbClr val="008000"/>
                </a:solidFill>
              </a:rPr>
              <a:t>, </a:t>
            </a:r>
            <a:r>
              <a:rPr lang="en-US" sz="2200" dirty="0" err="1" smtClean="0">
                <a:solidFill>
                  <a:srgbClr val="008000"/>
                </a:solidFill>
              </a:rPr>
              <a:t>karotenoidima</a:t>
            </a:r>
            <a:r>
              <a:rPr lang="en-US" sz="2200" dirty="0" smtClean="0">
                <a:solidFill>
                  <a:srgbClr val="008000"/>
                </a:solidFill>
              </a:rPr>
              <a:t>, </a:t>
            </a:r>
            <a:r>
              <a:rPr lang="en-US" sz="2200" dirty="0" err="1" smtClean="0">
                <a:solidFill>
                  <a:srgbClr val="008000"/>
                </a:solidFill>
              </a:rPr>
              <a:t>vitaminom</a:t>
            </a:r>
            <a:r>
              <a:rPr lang="en-US" sz="2200" dirty="0" smtClean="0">
                <a:solidFill>
                  <a:srgbClr val="008000"/>
                </a:solidFill>
              </a:rPr>
              <a:t> C </a:t>
            </a:r>
            <a:r>
              <a:rPr lang="en-US" sz="2200" dirty="0" err="1" smtClean="0">
                <a:solidFill>
                  <a:srgbClr val="008000"/>
                </a:solidFill>
              </a:rPr>
              <a:t>i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>
                <a:solidFill>
                  <a:srgbClr val="008000"/>
                </a:solidFill>
              </a:rPr>
              <a:t>likopenom</a:t>
            </a:r>
            <a:r>
              <a:rPr lang="en-US" sz="2200" dirty="0" smtClean="0">
                <a:solidFill>
                  <a:srgbClr val="008000"/>
                </a:solidFill>
              </a:rPr>
              <a:t>. </a:t>
            </a:r>
            <a:endParaRPr lang="en-US" sz="2200" dirty="0" smtClean="0">
              <a:solidFill>
                <a:srgbClr val="008000"/>
              </a:solidFill>
            </a:endParaRPr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23082" cy="337495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>
                <a:solidFill>
                  <a:schemeClr val="accent3"/>
                </a:solidFill>
              </a:rPr>
              <a:t>Izbjegavanje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pakirane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i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pr</a:t>
            </a:r>
            <a:r>
              <a:rPr lang="en-US" dirty="0" err="1" smtClean="0">
                <a:solidFill>
                  <a:schemeClr val="accent3"/>
                </a:solidFill>
              </a:rPr>
              <a:t>žene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hrane</a:t>
            </a:r>
            <a:r>
              <a:rPr lang="en-US" dirty="0" smtClean="0">
                <a:solidFill>
                  <a:schemeClr val="accent3"/>
                </a:solidFill>
              </a:rPr>
              <a:t>, </a:t>
            </a:r>
            <a:r>
              <a:rPr lang="en-US" dirty="0" err="1" smtClean="0">
                <a:solidFill>
                  <a:schemeClr val="accent3"/>
                </a:solidFill>
              </a:rPr>
              <a:t>tzv</a:t>
            </a:r>
            <a:r>
              <a:rPr lang="en-US" dirty="0" smtClean="0">
                <a:solidFill>
                  <a:schemeClr val="accent3"/>
                </a:solidFill>
              </a:rPr>
              <a:t>. ‘</a:t>
            </a:r>
            <a:r>
              <a:rPr lang="en-US" dirty="0" err="1" smtClean="0">
                <a:solidFill>
                  <a:schemeClr val="accent3"/>
                </a:solidFill>
              </a:rPr>
              <a:t>brze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hrane</a:t>
            </a:r>
            <a:r>
              <a:rPr lang="en-US" dirty="0" smtClean="0">
                <a:solidFill>
                  <a:schemeClr val="accent3"/>
                </a:solidFill>
              </a:rPr>
              <a:t>’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r>
              <a:rPr lang="en-US" dirty="0" err="1" smtClean="0">
                <a:solidFill>
                  <a:schemeClr val="accent3"/>
                </a:solidFill>
              </a:rPr>
              <a:t>Smanjen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unos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šećera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i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rafiniranih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ugljikohidrata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</a:p>
          <a:p>
            <a:r>
              <a:rPr lang="en-US" dirty="0" err="1" smtClean="0">
                <a:solidFill>
                  <a:schemeClr val="accent3"/>
                </a:solidFill>
              </a:rPr>
              <a:t>Ograničen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unos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zasićenih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masti</a:t>
            </a:r>
            <a:r>
              <a:rPr lang="en-US" dirty="0" smtClean="0">
                <a:solidFill>
                  <a:schemeClr val="accent3"/>
                </a:solidFill>
              </a:rPr>
              <a:t>, </a:t>
            </a:r>
            <a:r>
              <a:rPr lang="en-US" dirty="0" err="1" smtClean="0">
                <a:solidFill>
                  <a:schemeClr val="accent3"/>
                </a:solidFill>
              </a:rPr>
              <a:t>prera</a:t>
            </a:r>
            <a:r>
              <a:rPr lang="hr-HR" sz="2600" dirty="0" smtClean="0">
                <a:solidFill>
                  <a:schemeClr val="accent3"/>
                </a:solidFill>
              </a:rPr>
              <a:t>đ</a:t>
            </a:r>
            <a:r>
              <a:rPr lang="en-US" dirty="0" err="1" smtClean="0">
                <a:solidFill>
                  <a:schemeClr val="accent3"/>
                </a:solidFill>
              </a:rPr>
              <a:t>enog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i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crvenog</a:t>
            </a:r>
            <a:r>
              <a:rPr lang="en-US" dirty="0" smtClean="0">
                <a:solidFill>
                  <a:schemeClr val="accent3"/>
                </a:solidFill>
              </a:rPr>
              <a:t> mesa</a:t>
            </a:r>
          </a:p>
          <a:p>
            <a:endParaRPr lang="en-US" dirty="0"/>
          </a:p>
        </p:txBody>
      </p:sp>
      <p:pic>
        <p:nvPicPr>
          <p:cNvPr id="13" name="Sound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9131"/>
    </mc:Choice>
    <mc:Fallback>
      <p:transition xmlns:p14="http://schemas.microsoft.com/office/powerpoint/2010/main" spd="slow" advClick="0" advTm="3913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2" y="432402"/>
            <a:ext cx="7024744" cy="1143000"/>
          </a:xfrm>
        </p:spPr>
        <p:txBody>
          <a:bodyPr/>
          <a:lstStyle/>
          <a:p>
            <a:pPr algn="ctr"/>
            <a:r>
              <a:rPr lang="en-US" dirty="0" err="1"/>
              <a:t>Preporučen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 </a:t>
            </a:r>
            <a:r>
              <a:rPr lang="en-US" dirty="0" err="1"/>
              <a:t>ishrane</a:t>
            </a:r>
            <a:endParaRPr lang="en-US" dirty="0"/>
          </a:p>
        </p:txBody>
      </p:sp>
      <p:pic>
        <p:nvPicPr>
          <p:cNvPr id="10" name="Content Placeholder 9" descr="download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" b="3932"/>
          <a:stretch>
            <a:fillRect/>
          </a:stretch>
        </p:blipFill>
        <p:spPr>
          <a:xfrm>
            <a:off x="1165897" y="2660241"/>
            <a:ext cx="6777317" cy="3508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A46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043492" y="1697798"/>
            <a:ext cx="7024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</a:t>
            </a:r>
            <a:r>
              <a:rPr lang="en-US" dirty="0" err="1" smtClean="0"/>
              <a:t>Neka</a:t>
            </a:r>
            <a:r>
              <a:rPr lang="en-US" dirty="0" smtClean="0"/>
              <a:t> </a:t>
            </a:r>
            <a:r>
              <a:rPr lang="en-US" dirty="0" err="1" smtClean="0"/>
              <a:t>hrana</a:t>
            </a:r>
            <a:r>
              <a:rPr lang="en-US" dirty="0" smtClean="0"/>
              <a:t> </a:t>
            </a:r>
            <a:r>
              <a:rPr lang="en-US" dirty="0" err="1" smtClean="0"/>
              <a:t>bude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err="1" smtClean="0"/>
              <a:t>š</a:t>
            </a:r>
            <a:r>
              <a:rPr lang="en-US" dirty="0" smtClean="0"/>
              <a:t> </a:t>
            </a:r>
            <a:r>
              <a:rPr lang="en-US" dirty="0" err="1" smtClean="0"/>
              <a:t>lijek</a:t>
            </a:r>
            <a:r>
              <a:rPr lang="en-US" dirty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err="1" smtClean="0"/>
              <a:t>š</a:t>
            </a:r>
            <a:r>
              <a:rPr lang="en-US" dirty="0" smtClean="0"/>
              <a:t> </a:t>
            </a:r>
            <a:r>
              <a:rPr lang="en-US" dirty="0" err="1" smtClean="0"/>
              <a:t>lijek</a:t>
            </a:r>
            <a:r>
              <a:rPr lang="en-US" dirty="0" smtClean="0"/>
              <a:t> </a:t>
            </a:r>
            <a:r>
              <a:rPr lang="en-US" dirty="0" err="1" smtClean="0"/>
              <a:t>neka</a:t>
            </a:r>
            <a:r>
              <a:rPr lang="en-US" dirty="0" smtClean="0"/>
              <a:t> </a:t>
            </a:r>
            <a:r>
              <a:rPr lang="en-US" dirty="0" err="1" smtClean="0"/>
              <a:t>bude</a:t>
            </a:r>
            <a:r>
              <a:rPr lang="en-US" dirty="0" smtClean="0"/>
              <a:t> </a:t>
            </a:r>
            <a:r>
              <a:rPr lang="en-US" dirty="0" err="1" smtClean="0"/>
              <a:t>hrana</a:t>
            </a:r>
            <a:r>
              <a:rPr lang="en-US" dirty="0" smtClean="0"/>
              <a:t>.” - </a:t>
            </a:r>
            <a:r>
              <a:rPr lang="en-US" dirty="0" err="1" smtClean="0"/>
              <a:t>Hipokrat</a:t>
            </a:r>
            <a:endParaRPr lang="en-US" dirty="0"/>
          </a:p>
        </p:txBody>
      </p:sp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6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712"/>
    </mc:Choice>
    <mc:Fallback>
      <p:transition xmlns:p14="http://schemas.microsoft.com/office/powerpoint/2010/main" spd="slow" advClick="0" advTm="971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4604924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Prevencija</a:t>
            </a:r>
            <a:r>
              <a:rPr lang="en-US" dirty="0" smtClean="0"/>
              <a:t> je </a:t>
            </a:r>
            <a:r>
              <a:rPr lang="en-US" dirty="0" err="1" smtClean="0"/>
              <a:t>vrlo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err="1" smtClean="0"/>
              <a:t>žan</a:t>
            </a:r>
            <a:r>
              <a:rPr lang="en-US" dirty="0" smtClean="0"/>
              <a:t> </a:t>
            </a:r>
            <a:r>
              <a:rPr lang="en-US" dirty="0" err="1" smtClean="0"/>
              <a:t>dio</a:t>
            </a:r>
            <a:r>
              <a:rPr lang="en-US" dirty="0" smtClean="0"/>
              <a:t> </a:t>
            </a:r>
            <a:r>
              <a:rPr lang="en-US" dirty="0" err="1" smtClean="0"/>
              <a:t>rješavanja</a:t>
            </a:r>
            <a:r>
              <a:rPr lang="en-US" dirty="0" smtClean="0"/>
              <a:t> </a:t>
            </a:r>
            <a:r>
              <a:rPr lang="en-US" dirty="0" err="1" smtClean="0"/>
              <a:t>problema</a:t>
            </a:r>
            <a:r>
              <a:rPr lang="en-US" dirty="0" smtClean="0"/>
              <a:t> </a:t>
            </a:r>
            <a:r>
              <a:rPr lang="en-US" dirty="0" err="1" smtClean="0"/>
              <a:t>raka</a:t>
            </a:r>
            <a:r>
              <a:rPr lang="en-US" dirty="0" smtClean="0"/>
              <a:t>.  </a:t>
            </a:r>
            <a:endParaRPr lang="en-US" dirty="0"/>
          </a:p>
        </p:txBody>
      </p:sp>
      <p:pic>
        <p:nvPicPr>
          <p:cNvPr id="7" name="Content Placeholder 6" descr="download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 b="8468"/>
          <a:stretch>
            <a:fillRect/>
          </a:stretch>
        </p:blipFill>
        <p:spPr>
          <a:xfrm>
            <a:off x="1713664" y="1316862"/>
            <a:ext cx="5661209" cy="2802776"/>
          </a:xfrm>
        </p:spPr>
      </p:pic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5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196"/>
    </mc:Choice>
    <mc:Fallback>
      <p:transition xmlns:p14="http://schemas.microsoft.com/office/powerpoint/2010/main" spd="slow" advClick="0" advTm="619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272456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Ne </a:t>
            </a:r>
            <a:r>
              <a:rPr lang="en-US" dirty="0" err="1" smtClean="0"/>
              <a:t>odustajte</a:t>
            </a:r>
            <a:r>
              <a:rPr lang="en-US" dirty="0" smtClean="0"/>
              <a:t> od </a:t>
            </a:r>
            <a:r>
              <a:rPr lang="en-US" dirty="0" err="1" smtClean="0"/>
              <a:t>borbe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rak</a:t>
            </a:r>
            <a:r>
              <a:rPr lang="en-US" dirty="0" smtClean="0"/>
              <a:t> je </a:t>
            </a:r>
            <a:r>
              <a:rPr lang="en-US" dirty="0" err="1" smtClean="0"/>
              <a:t>pobjediv</a:t>
            </a:r>
            <a:r>
              <a:rPr lang="en-US" dirty="0" smtClean="0"/>
              <a:t>! </a:t>
            </a:r>
            <a:endParaRPr lang="en-US" dirty="0"/>
          </a:p>
        </p:txBody>
      </p:sp>
      <p:pic>
        <p:nvPicPr>
          <p:cNvPr id="6" name="Content Placeholder 4" descr="download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r="1708"/>
          <a:stretch/>
        </p:blipFill>
        <p:spPr>
          <a:xfrm>
            <a:off x="1520425" y="2773685"/>
            <a:ext cx="6112483" cy="3164757"/>
          </a:xfr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4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279"/>
    </mc:Choice>
    <mc:Fallback>
      <p:transition xmlns:p14="http://schemas.microsoft.com/office/powerpoint/2010/main" spd="slow" advClick="0" advTm="627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1031</TotalTime>
  <Words>311</Words>
  <Application>Microsoft Macintosh PowerPoint</Application>
  <PresentationFormat>On-screen Show (4:3)</PresentationFormat>
  <Paragraphs>33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Austin</vt:lpstr>
      <vt:lpstr>  Svjetski dan borbe protiv raka</vt:lpstr>
      <vt:lpstr>Rak je jedan od vodećih uzroka smrti u svijetu.</vt:lpstr>
      <vt:lpstr>Osnivanje Svjetskog dana borbe protiv raka</vt:lpstr>
      <vt:lpstr>Prevencija raka je moguća! </vt:lpstr>
      <vt:lpstr>Najznačajnije korake prema smanjenju rizika od dobijanja raka svaka osoba može sama poduzeti. </vt:lpstr>
      <vt:lpstr>Preporučen način ishrane</vt:lpstr>
      <vt:lpstr>Preporučen način ishrane</vt:lpstr>
      <vt:lpstr>Prevencija je vrlo važan dio rješavanja problema raka.  </vt:lpstr>
      <vt:lpstr>Ne odustajte od borbe - rak je pobjediv!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Svjetski dan borbe protiv raka</dc:title>
  <dc:creator>Administrator</dc:creator>
  <cp:lastModifiedBy>Administrator</cp:lastModifiedBy>
  <cp:revision>34</cp:revision>
  <dcterms:created xsi:type="dcterms:W3CDTF">2021-02-03T18:14:41Z</dcterms:created>
  <dcterms:modified xsi:type="dcterms:W3CDTF">2021-02-04T11:26:23Z</dcterms:modified>
</cp:coreProperties>
</file>